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56" r:id="rId3"/>
    <p:sldId id="304" r:id="rId4"/>
    <p:sldId id="301" r:id="rId5"/>
    <p:sldId id="302" r:id="rId6"/>
    <p:sldId id="261" r:id="rId7"/>
    <p:sldId id="288" r:id="rId8"/>
    <p:sldId id="289" r:id="rId9"/>
    <p:sldId id="290" r:id="rId10"/>
    <p:sldId id="291" r:id="rId11"/>
    <p:sldId id="292" r:id="rId12"/>
    <p:sldId id="293" r:id="rId13"/>
    <p:sldId id="295" r:id="rId14"/>
    <p:sldId id="306" r:id="rId15"/>
    <p:sldId id="307" r:id="rId16"/>
  </p:sldIdLst>
  <p:sldSz cx="9144000" cy="6858000" type="screen4x3"/>
  <p:notesSz cx="7077075" cy="9345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788" y="-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67040" cy="466663"/>
          </a:xfrm>
          <a:prstGeom prst="rect">
            <a:avLst/>
          </a:prstGeom>
        </p:spPr>
        <p:txBody>
          <a:bodyPr vert="horz" lIns="88756" tIns="44378" rIns="88756" bIns="443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500" y="2"/>
            <a:ext cx="3067040" cy="466663"/>
          </a:xfrm>
          <a:prstGeom prst="rect">
            <a:avLst/>
          </a:prstGeom>
        </p:spPr>
        <p:txBody>
          <a:bodyPr vert="horz" lIns="88756" tIns="44378" rIns="88756" bIns="44378" rtlCol="0"/>
          <a:lstStyle>
            <a:lvl1pPr algn="r">
              <a:defRPr sz="1200"/>
            </a:lvl1pPr>
          </a:lstStyle>
          <a:p>
            <a:fld id="{639E2B45-A754-402A-80EE-43FEAF4D7F8A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1738" y="701675"/>
            <a:ext cx="4673600" cy="3505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756" tIns="44378" rIns="88756" bIns="443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15" y="4439476"/>
            <a:ext cx="5661046" cy="4204598"/>
          </a:xfrm>
          <a:prstGeom prst="rect">
            <a:avLst/>
          </a:prstGeom>
        </p:spPr>
        <p:txBody>
          <a:bodyPr vert="horz" lIns="88756" tIns="44378" rIns="88756" bIns="4437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77408"/>
            <a:ext cx="3067040" cy="466663"/>
          </a:xfrm>
          <a:prstGeom prst="rect">
            <a:avLst/>
          </a:prstGeom>
        </p:spPr>
        <p:txBody>
          <a:bodyPr vert="horz" lIns="88756" tIns="44378" rIns="88756" bIns="443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500" y="8877408"/>
            <a:ext cx="3067040" cy="466663"/>
          </a:xfrm>
          <a:prstGeom prst="rect">
            <a:avLst/>
          </a:prstGeom>
        </p:spPr>
        <p:txBody>
          <a:bodyPr vert="horz" lIns="88756" tIns="44378" rIns="88756" bIns="44378" rtlCol="0" anchor="b"/>
          <a:lstStyle>
            <a:lvl1pPr algn="r">
              <a:defRPr sz="1200"/>
            </a:lvl1pPr>
          </a:lstStyle>
          <a:p>
            <a:fld id="{79F8B609-1FC4-4B25-8A1C-81DD5F809B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29547991-1130-4570-9836-91207591408B}" type="datetime1">
              <a:rPr lang="en-US" smtClean="0"/>
              <a:pPr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662C82DB-6737-42DE-B208-4820BE23965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8AAD0-963F-47BA-8BD6-D65A27EEEFEA}" type="datetime1">
              <a:rPr lang="en-US" smtClean="0"/>
              <a:pPr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C82DB-6737-42DE-B208-4820BE2396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76CE1-1D9A-4749-BCD4-342AA57A3CCB}" type="datetime1">
              <a:rPr lang="en-US" smtClean="0"/>
              <a:pPr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C82DB-6737-42DE-B208-4820BE2396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ADC05-AA76-4CD8-837C-9D587ABEEBAA}" type="datetime1">
              <a:rPr lang="en-US" smtClean="0"/>
              <a:pPr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91D1C-965F-4F2D-B10C-C8A3EEA6F0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5A12-B968-49F0-938D-775D5F8F925A}" type="datetime1">
              <a:rPr lang="en-US" smtClean="0"/>
              <a:pPr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91D1C-965F-4F2D-B10C-C8A3EEA6F0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650E-1209-4126-9C97-3AAEC82A87C8}" type="datetime1">
              <a:rPr lang="en-US" smtClean="0"/>
              <a:pPr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91D1C-965F-4F2D-B10C-C8A3EEA6F0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0A414-B1AB-43C4-99B6-37F04B23E948}" type="datetime1">
              <a:rPr lang="en-US" smtClean="0"/>
              <a:pPr/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91D1C-965F-4F2D-B10C-C8A3EEA6F0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855C-39F3-417B-9ACF-FD2BAD77B8FD}" type="datetime1">
              <a:rPr lang="en-US" smtClean="0"/>
              <a:pPr/>
              <a:t>11/29/2016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91D1C-965F-4F2D-B10C-C8A3EEA6F0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9371D-F233-4C25-B5F8-4CA4E0FA1B10}" type="datetime1">
              <a:rPr lang="en-US" smtClean="0"/>
              <a:pPr/>
              <a:t>11/29/2016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91D1C-965F-4F2D-B10C-C8A3EEA6F0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332A6-1F21-4C79-8E55-DE05873B9EAF}" type="datetime1">
              <a:rPr lang="en-US" smtClean="0"/>
              <a:pPr/>
              <a:t>11/29/2016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91D1C-965F-4F2D-B10C-C8A3EEA6F0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81A6-210B-4A9A-8308-C59F38BFC00D}" type="datetime1">
              <a:rPr lang="en-US" smtClean="0"/>
              <a:pPr/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91D1C-965F-4F2D-B10C-C8A3EEA6F0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6512919-9639-4D0F-AC04-021F7DFD8706}" type="datetime1">
              <a:rPr lang="en-US" smtClean="0"/>
              <a:pPr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62C82DB-6737-42DE-B208-4820BE23965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A352B-2B1B-4BF8-92D8-CCFE466A4D09}" type="datetime1">
              <a:rPr lang="en-US" smtClean="0"/>
              <a:pPr/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91D1C-965F-4F2D-B10C-C8A3EEA6F0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B2AEB-3802-4AEB-A15E-3F3BD59F6CAB}" type="datetime1">
              <a:rPr lang="en-US" smtClean="0"/>
              <a:pPr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91D1C-965F-4F2D-B10C-C8A3EEA6F0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29B09-C9C0-42F4-9CA5-0151B7A9A81A}" type="datetime1">
              <a:rPr lang="en-US" smtClean="0"/>
              <a:pPr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91D1C-965F-4F2D-B10C-C8A3EEA6F0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BC80-CD80-4747-AC82-EB68CE993D17}" type="datetime1">
              <a:rPr lang="en-US" smtClean="0"/>
              <a:pPr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C82DB-6737-42DE-B208-4820BE2396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478-3708-4C40-A4AF-9336C61372FA}" type="datetime1">
              <a:rPr lang="en-US" smtClean="0"/>
              <a:pPr/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C82DB-6737-42DE-B208-4820BE2396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D37A-29F5-4C1D-A848-8D68D1DC2A27}" type="datetime1">
              <a:rPr lang="en-US" smtClean="0"/>
              <a:pPr/>
              <a:t>11/29/2016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C82DB-6737-42DE-B208-4820BE2396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7C121-07A3-4ECB-8BF0-805087F04D8F}" type="datetime1">
              <a:rPr lang="en-US" smtClean="0"/>
              <a:pPr/>
              <a:t>11/29/2016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C82DB-6737-42DE-B208-4820BE2396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E05AC-C917-4C81-B1B4-20D9484F818B}" type="datetime1">
              <a:rPr lang="en-US" smtClean="0"/>
              <a:pPr/>
              <a:t>11/29/2016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C82DB-6737-42DE-B208-4820BE2396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8737-10F3-4E99-8B1C-01F15F3B5C19}" type="datetime1">
              <a:rPr lang="en-US" smtClean="0"/>
              <a:pPr/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C82DB-6737-42DE-B208-4820BE2396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4DC4D-B32F-4E7A-8543-7F22500A8FAB}" type="datetime1">
              <a:rPr lang="en-US" smtClean="0"/>
              <a:pPr/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C82DB-6737-42DE-B208-4820BE2396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F429D-0293-4331-8800-EC8F4F01ECD5}" type="datetime1">
              <a:rPr lang="en-US" smtClean="0"/>
              <a:pPr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C82DB-6737-42DE-B208-4820BE23965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0F047-E84D-4DD0-8D34-B63834A77DAF}" type="datetime1">
              <a:rPr lang="en-US" smtClean="0"/>
              <a:pPr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91D1C-965F-4F2D-B10C-C8A3EEA6F0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371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5300" b="1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5300" b="1" dirty="0" err="1" smtClean="0">
                <a:latin typeface="Arial" pitchFamily="34" charset="0"/>
                <a:cs typeface="Arial" pitchFamily="34" charset="0"/>
              </a:rPr>
              <a:t>Breadboarding</a:t>
            </a:r>
            <a:r>
              <a:rPr lang="en-US" sz="5300" b="1" dirty="0" smtClean="0">
                <a:latin typeface="Arial" pitchFamily="34" charset="0"/>
                <a:cs typeface="Arial" pitchFamily="34" charset="0"/>
              </a:rPr>
              <a:t>” a </a:t>
            </a:r>
            <a:br>
              <a:rPr lang="en-US" sz="5300" b="1" dirty="0" smtClean="0">
                <a:latin typeface="Arial" pitchFamily="34" charset="0"/>
                <a:cs typeface="Arial" pitchFamily="34" charset="0"/>
              </a:rPr>
            </a:br>
            <a:r>
              <a:rPr lang="en-US" sz="5300" b="1" dirty="0" smtClean="0">
                <a:latin typeface="Arial" pitchFamily="34" charset="0"/>
                <a:cs typeface="Arial" pitchFamily="34" charset="0"/>
              </a:rPr>
              <a:t>Simple FM Transmitter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4000" dirty="0" smtClean="0">
                <a:latin typeface="Arial" pitchFamily="34" charset="0"/>
                <a:cs typeface="Arial" pitchFamily="34" charset="0"/>
              </a:rPr>
            </a:br>
            <a:r>
              <a:rPr lang="en-US" sz="4000" dirty="0" smtClean="0">
                <a:latin typeface="Arial" pitchFamily="34" charset="0"/>
                <a:cs typeface="Arial" pitchFamily="34" charset="0"/>
              </a:rPr>
              <a:t>Assembly Instructions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The New Jersey Antique Radio Club’s</a:t>
            </a:r>
          </a:p>
          <a:p>
            <a:r>
              <a:rPr lang="en-US" sz="4000" dirty="0" smtClean="0">
                <a:solidFill>
                  <a:schemeClr val="tx1"/>
                </a:solidFill>
              </a:rPr>
              <a:t>Radio Technology Museum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At InfoAge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C82DB-6737-42DE-B208-4820BE23965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5A755-5B93-4DED-862D-A9308953C12B}" type="datetime1">
              <a:rPr lang="en-US" smtClean="0"/>
              <a:pPr/>
              <a:t>11/29/2016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14600" y="57150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REV. </a:t>
            </a:r>
            <a:r>
              <a:rPr lang="en-US" dirty="0" smtClean="0"/>
              <a:t>0.7.1 </a:t>
            </a:r>
            <a:r>
              <a:rPr lang="en-US" dirty="0" smtClean="0"/>
              <a:t>– </a:t>
            </a:r>
            <a:r>
              <a:rPr lang="en-US" dirty="0" smtClean="0"/>
              <a:t>7 DEC 2016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tep 4.jpg"/>
          <p:cNvPicPr>
            <a:picLocks noChangeAspect="1"/>
          </p:cNvPicPr>
          <p:nvPr/>
        </p:nvPicPr>
        <p:blipFill>
          <a:blip r:embed="rId2" cstate="print"/>
          <a:srcRect l="2500" t="5714" r="1667" b="2123"/>
          <a:stretch>
            <a:fillRect/>
          </a:stretch>
        </p:blipFill>
        <p:spPr>
          <a:xfrm>
            <a:off x="1219200" y="990600"/>
            <a:ext cx="6553200" cy="43877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Step 4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62600"/>
            <a:ext cx="8229600" cy="639763"/>
          </a:xfrm>
        </p:spPr>
        <p:txBody>
          <a:bodyPr>
            <a:normAutofit fontScale="62500" lnSpcReduction="20000"/>
          </a:bodyPr>
          <a:lstStyle/>
          <a:p>
            <a:r>
              <a:rPr lang="en-US" sz="2400" dirty="0" smtClean="0"/>
              <a:t>Install base-circuit components R2 (22 K</a:t>
            </a:r>
            <a:r>
              <a:rPr lang="el-GR" sz="2400" dirty="0" smtClean="0"/>
              <a:t>Ω</a:t>
            </a:r>
            <a:r>
              <a:rPr lang="en-US" sz="2400" dirty="0" smtClean="0"/>
              <a:t> “RED </a:t>
            </a:r>
            <a:r>
              <a:rPr lang="en-US" sz="2400" dirty="0" err="1" smtClean="0"/>
              <a:t>RED</a:t>
            </a:r>
            <a:r>
              <a:rPr lang="en-US" sz="2400" dirty="0" smtClean="0"/>
              <a:t> BLK RED BRN”), </a:t>
            </a:r>
            <a:r>
              <a:rPr lang="en-US" sz="2400" dirty="0" smtClean="0"/>
              <a:t>C1 (0.1 </a:t>
            </a:r>
            <a:r>
              <a:rPr lang="en-US" sz="2400" dirty="0" err="1" smtClean="0"/>
              <a:t>uF</a:t>
            </a:r>
            <a:r>
              <a:rPr lang="en-US" sz="2400" dirty="0" smtClean="0"/>
              <a:t> “104”), 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C2  (0.01 </a:t>
            </a:r>
            <a:r>
              <a:rPr lang="en-US" sz="2400" dirty="0" err="1" smtClean="0"/>
              <a:t>uF</a:t>
            </a:r>
            <a:r>
              <a:rPr lang="en-US" sz="2400" dirty="0" smtClean="0"/>
              <a:t> “103”), </a:t>
            </a:r>
            <a:r>
              <a:rPr lang="en-US" sz="2400" dirty="0" smtClean="0"/>
              <a:t>and jumper.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800600" y="1219200"/>
            <a:ext cx="914400" cy="27699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BASE</a:t>
            </a:r>
            <a:endParaRPr lang="en-US" sz="1200" b="1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191000" y="1600200"/>
            <a:ext cx="838200" cy="609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3200400" y="1447800"/>
            <a:ext cx="1905000" cy="20574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C82DB-6737-42DE-B208-4820BE23965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2AF41-EE51-4616-AA6F-73821333B23D}" type="datetime1">
              <a:rPr lang="en-US" smtClean="0"/>
              <a:pPr/>
              <a:t>11/29/2016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676400" y="4038600"/>
            <a:ext cx="1219200" cy="46166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JUMPER TO</a:t>
            </a:r>
          </a:p>
          <a:p>
            <a:pPr algn="ctr"/>
            <a:r>
              <a:rPr lang="en-US" sz="1200" b="1" dirty="0" smtClean="0"/>
              <a:t>GROUND</a:t>
            </a:r>
            <a:endParaRPr lang="en-US" sz="1200" b="1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971800" y="4267200"/>
            <a:ext cx="533400" cy="304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3276600" y="3810000"/>
            <a:ext cx="533400" cy="12954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953000" y="2133600"/>
            <a:ext cx="533400" cy="27699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R2</a:t>
            </a:r>
            <a:endParaRPr lang="en-US" sz="1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048000" y="1447800"/>
            <a:ext cx="533400" cy="27699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C1</a:t>
            </a:r>
            <a:endParaRPr lang="en-US" sz="1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743200" y="2743200"/>
            <a:ext cx="533400" cy="27699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C2</a:t>
            </a:r>
            <a:endParaRPr 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tep 5.jpg"/>
          <p:cNvPicPr>
            <a:picLocks noChangeAspect="1"/>
          </p:cNvPicPr>
          <p:nvPr/>
        </p:nvPicPr>
        <p:blipFill>
          <a:blip r:embed="rId2" cstate="print"/>
          <a:srcRect l="4743" t="11111" b="8889"/>
          <a:stretch>
            <a:fillRect/>
          </a:stretch>
        </p:blipFill>
        <p:spPr>
          <a:xfrm>
            <a:off x="1143000" y="1107482"/>
            <a:ext cx="6781800" cy="4296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Step 5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400"/>
            <a:ext cx="8229600" cy="79216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Connect jumpers from tuned circuit as shown.</a:t>
            </a:r>
          </a:p>
          <a:p>
            <a:r>
              <a:rPr lang="en-US" sz="2400" dirty="0" smtClean="0"/>
              <a:t>Connect jumpers from the audio jack as </a:t>
            </a:r>
            <a:r>
              <a:rPr lang="en-US" sz="2400" dirty="0" err="1" smtClean="0"/>
              <a:t>showm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C82DB-6737-42DE-B208-4820BE23965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4BBE4-78F3-4040-92CB-EC4D587C54C7}" type="datetime1">
              <a:rPr lang="en-US" smtClean="0"/>
              <a:pPr/>
              <a:t>11/29/2016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47800" y="1905000"/>
            <a:ext cx="1447800" cy="46166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TUNED CIRCUIT GROUND</a:t>
            </a:r>
            <a:endParaRPr lang="en-US" sz="1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429000" y="1066800"/>
            <a:ext cx="1447800" cy="46166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TUNED CIRCUIT “HOT”</a:t>
            </a:r>
            <a:endParaRPr lang="en-US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181600" y="1066800"/>
            <a:ext cx="1447800" cy="46166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AUDIO</a:t>
            </a:r>
          </a:p>
          <a:p>
            <a:pPr algn="ctr"/>
            <a:r>
              <a:rPr lang="en-US" sz="1200" b="1" dirty="0" smtClean="0"/>
              <a:t>GROUND</a:t>
            </a:r>
            <a:endParaRPr lang="en-US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029200" y="2057400"/>
            <a:ext cx="952500" cy="46166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AUDIO</a:t>
            </a:r>
          </a:p>
          <a:p>
            <a:pPr algn="ctr"/>
            <a:r>
              <a:rPr lang="en-US" sz="1200" b="1" dirty="0" smtClean="0"/>
              <a:t>INPUT</a:t>
            </a:r>
            <a:endParaRPr 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smtClean="0"/>
              <a:t>Step 6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60960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Check connections against the schematic diagram.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C82DB-6737-42DE-B208-4820BE23965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2F50-BC17-481A-AC0F-CB5D5848334E}" type="datetime1">
              <a:rPr lang="en-US" smtClean="0"/>
              <a:pPr/>
              <a:t>11/29/2016</a:t>
            </a:fld>
            <a:endParaRPr lang="en-US"/>
          </a:p>
        </p:txBody>
      </p:sp>
      <p:pic>
        <p:nvPicPr>
          <p:cNvPr id="12" name="Content Placeholder 11" descr="check ou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9934" t="6699"/>
          <a:stretch>
            <a:fillRect/>
          </a:stretch>
        </p:blipFill>
        <p:spPr>
          <a:xfrm>
            <a:off x="1478491" y="1143000"/>
            <a:ext cx="6217709" cy="48307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Out</a:t>
            </a:r>
            <a:endParaRPr lang="en-US" dirty="0"/>
          </a:p>
        </p:txBody>
      </p:sp>
      <p:pic>
        <p:nvPicPr>
          <p:cNvPr id="6" name="Content Placeholder 5" descr="In Use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26092" y="1295400"/>
            <a:ext cx="6979708" cy="5234781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2919-9639-4D0F-AC04-021F7DFD8706}" type="datetime1">
              <a:rPr lang="en-US" smtClean="0"/>
              <a:pPr/>
              <a:t>11/29/2016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C82DB-6737-42DE-B208-4820BE239655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Out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2919-9639-4D0F-AC04-021F7DFD8706}" type="datetime1">
              <a:rPr lang="en-US" smtClean="0"/>
              <a:pPr/>
              <a:t>11/29/2016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C82DB-6737-42DE-B208-4820BE23965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Install antenna rod.</a:t>
            </a:r>
          </a:p>
          <a:p>
            <a:r>
              <a:rPr lang="en-US" sz="2000" dirty="0" smtClean="0"/>
              <a:t>Connect counterpoise wire to the terminal on the front panel.</a:t>
            </a:r>
          </a:p>
          <a:p>
            <a:r>
              <a:rPr lang="en-US" sz="2000" dirty="0" smtClean="0"/>
              <a:t>Connect your mobile device to the audio jack.  Play some music.</a:t>
            </a:r>
          </a:p>
          <a:p>
            <a:r>
              <a:rPr lang="en-US" sz="2000" dirty="0" smtClean="0"/>
              <a:t>Turn on the FM receiver. </a:t>
            </a:r>
            <a:r>
              <a:rPr lang="en-US" sz="2000" dirty="0" smtClean="0"/>
              <a:t> </a:t>
            </a:r>
            <a:endParaRPr lang="en-US" sz="2000" dirty="0" smtClean="0"/>
          </a:p>
          <a:p>
            <a:pPr lvl="1"/>
            <a:r>
              <a:rPr lang="en-US" sz="1600" dirty="0" smtClean="0"/>
              <a:t>Tune to an unused frequency.</a:t>
            </a:r>
          </a:p>
          <a:p>
            <a:pPr lvl="1"/>
            <a:r>
              <a:rPr lang="en-US" sz="1600" dirty="0" smtClean="0"/>
              <a:t>Indicated by rushing sound.  (White Noise)</a:t>
            </a:r>
          </a:p>
          <a:p>
            <a:pPr lvl="1"/>
            <a:r>
              <a:rPr lang="en-US" sz="1600" dirty="0" smtClean="0"/>
              <a:t>Place receiver a few feet from the breadboard.</a:t>
            </a:r>
          </a:p>
          <a:p>
            <a:r>
              <a:rPr lang="en-US" sz="2000" dirty="0" smtClean="0"/>
              <a:t>Turn on the FM transmitter</a:t>
            </a:r>
          </a:p>
          <a:p>
            <a:r>
              <a:rPr lang="en-US" sz="2000" dirty="0" smtClean="0"/>
              <a:t>Tune the transmitter (knob on panel) to “quiet” the receiver.</a:t>
            </a:r>
          </a:p>
          <a:p>
            <a:r>
              <a:rPr lang="en-US" sz="2000" dirty="0" smtClean="0"/>
              <a:t>Adjust audio level on the mobile device for minimum distortion.</a:t>
            </a:r>
          </a:p>
          <a:p>
            <a:r>
              <a:rPr lang="en-US" sz="2000" dirty="0" smtClean="0"/>
              <a:t>You’ll have to readjust the tuning, as bringing you hand near the transmitter changes its frequency.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Work Begins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Assemble an FM transmitter prototype</a:t>
            </a:r>
          </a:p>
          <a:p>
            <a:r>
              <a:rPr lang="en-US" dirty="0" smtClean="0"/>
              <a:t>Observe its operation.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2919-9639-4D0F-AC04-021F7DFD8706}" type="datetime1">
              <a:rPr lang="en-US" smtClean="0"/>
              <a:pPr/>
              <a:t>12/5/2016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C82DB-6737-42DE-B208-4820BE239655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Inventory the Components</a:t>
            </a:r>
            <a:br>
              <a:rPr lang="en-US" dirty="0" smtClean="0"/>
            </a:br>
            <a:r>
              <a:rPr lang="en-US" sz="2200" b="1" dirty="0" smtClean="0">
                <a:latin typeface="+mn-lt"/>
              </a:rPr>
              <a:t>Identify the Components and lay them on this sheet.</a:t>
            </a:r>
            <a:endParaRPr lang="en-US" b="1" dirty="0">
              <a:latin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7C121-07A3-4ECB-8BF0-805087F04D8F}" type="datetime1">
              <a:rPr lang="en-US" smtClean="0"/>
              <a:pPr/>
              <a:t>12/5/2016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C82DB-6737-42DE-B208-4820BE239655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8600" y="1435525"/>
          <a:ext cx="8763000" cy="467639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921000"/>
                <a:gridCol w="2921000"/>
                <a:gridCol w="2921000"/>
              </a:tblGrid>
              <a:tr h="357884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RESISTORS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CAPACITORS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MISC.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09127">
                <a:tc>
                  <a:txBody>
                    <a:bodyPr/>
                    <a:lstStyle/>
                    <a:p>
                      <a:r>
                        <a:rPr lang="en-US" dirty="0" smtClean="0"/>
                        <a:t>R2</a:t>
                      </a:r>
                      <a:r>
                        <a:rPr lang="en-US" baseline="0" dirty="0" smtClean="0"/>
                        <a:t>      22K </a:t>
                      </a:r>
                      <a:r>
                        <a:rPr lang="en-US" baseline="0" dirty="0" smtClean="0"/>
                        <a:t>Ohms</a:t>
                      </a:r>
                    </a:p>
                    <a:p>
                      <a:r>
                        <a:rPr lang="en-US" sz="1200" baseline="0" dirty="0" smtClean="0"/>
                        <a:t>RED-RED-BLACK-RED-BROWN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C1, C7      0.1 microfarad</a:t>
                      </a:r>
                    </a:p>
                    <a:p>
                      <a:r>
                        <a:rPr lang="en-US" dirty="0" smtClean="0"/>
                        <a:t>“104”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Q1   Transistor </a:t>
                      </a:r>
                    </a:p>
                    <a:p>
                      <a:r>
                        <a:rPr lang="en-US" dirty="0" smtClean="0"/>
                        <a:t>“S9018”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20065">
                <a:tc>
                  <a:txBody>
                    <a:bodyPr/>
                    <a:lstStyle/>
                    <a:p>
                      <a:r>
                        <a:rPr lang="en-US" dirty="0" smtClean="0"/>
                        <a:t>R3      220 Ohms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RED-RED-BLACK-BLACK-BROWN</a:t>
                      </a:r>
                      <a:endParaRPr lang="en-US" sz="1200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C2      </a:t>
                      </a:r>
                      <a:r>
                        <a:rPr lang="en-US" dirty="0" smtClean="0"/>
                        <a:t>0.01 </a:t>
                      </a:r>
                      <a:r>
                        <a:rPr lang="en-US" dirty="0" smtClean="0"/>
                        <a:t>microfarad</a:t>
                      </a:r>
                    </a:p>
                    <a:p>
                      <a:r>
                        <a:rPr lang="en-US" dirty="0" smtClean="0"/>
                        <a:t>“103”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292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C5      10 </a:t>
                      </a:r>
                      <a:r>
                        <a:rPr lang="en-US" dirty="0" err="1" smtClean="0"/>
                        <a:t>picorofarad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“10”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522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C6       30 </a:t>
                      </a:r>
                      <a:r>
                        <a:rPr lang="en-US" dirty="0" err="1" smtClean="0"/>
                        <a:t>picofarad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“30”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6" name="Picture 5" descr="resistors.jpg"/>
          <p:cNvPicPr>
            <a:picLocks noChangeAspect="1"/>
          </p:cNvPicPr>
          <p:nvPr/>
        </p:nvPicPr>
        <p:blipFill>
          <a:blip r:embed="rId2" cstate="print"/>
          <a:srcRect l="27453" t="68571" r="33654" b="11429"/>
          <a:stretch>
            <a:fillRect/>
          </a:stretch>
        </p:blipFill>
        <p:spPr>
          <a:xfrm>
            <a:off x="990600" y="3352800"/>
            <a:ext cx="1295400" cy="533400"/>
          </a:xfrm>
          <a:prstGeom prst="rect">
            <a:avLst/>
          </a:prstGeom>
        </p:spPr>
      </p:pic>
      <p:pic>
        <p:nvPicPr>
          <p:cNvPr id="8" name="Picture 7" descr="resistors.jpg"/>
          <p:cNvPicPr>
            <a:picLocks noChangeAspect="1"/>
          </p:cNvPicPr>
          <p:nvPr/>
        </p:nvPicPr>
        <p:blipFill>
          <a:blip r:embed="rId2" cstate="print"/>
          <a:srcRect l="30197" t="20000" r="30911" b="62857"/>
          <a:stretch>
            <a:fillRect/>
          </a:stretch>
        </p:blipFill>
        <p:spPr>
          <a:xfrm>
            <a:off x="996950" y="2314875"/>
            <a:ext cx="1295400" cy="457200"/>
          </a:xfrm>
          <a:prstGeom prst="rect">
            <a:avLst/>
          </a:prstGeom>
        </p:spPr>
      </p:pic>
      <p:pic>
        <p:nvPicPr>
          <p:cNvPr id="9" name="Picture 8" descr="capacitors.jpg"/>
          <p:cNvPicPr>
            <a:picLocks noChangeAspect="1"/>
          </p:cNvPicPr>
          <p:nvPr/>
        </p:nvPicPr>
        <p:blipFill>
          <a:blip r:embed="rId3" cstate="print"/>
          <a:srcRect l="75000" t="10561" r="5769" b="49837"/>
          <a:stretch>
            <a:fillRect/>
          </a:stretch>
        </p:blipFill>
        <p:spPr>
          <a:xfrm rot="16200000">
            <a:off x="4648200" y="1981200"/>
            <a:ext cx="609600" cy="914400"/>
          </a:xfrm>
          <a:prstGeom prst="rect">
            <a:avLst/>
          </a:prstGeom>
        </p:spPr>
      </p:pic>
      <p:pic>
        <p:nvPicPr>
          <p:cNvPr id="10" name="Picture 9" descr="capacitors.jpg"/>
          <p:cNvPicPr>
            <a:picLocks noChangeAspect="1"/>
          </p:cNvPicPr>
          <p:nvPr/>
        </p:nvPicPr>
        <p:blipFill>
          <a:blip r:embed="rId3" cstate="print"/>
          <a:srcRect l="38942" t="10561" r="46635" b="49837"/>
          <a:stretch>
            <a:fillRect/>
          </a:stretch>
        </p:blipFill>
        <p:spPr>
          <a:xfrm rot="16200000">
            <a:off x="4724400" y="2895601"/>
            <a:ext cx="609600" cy="1219200"/>
          </a:xfrm>
          <a:prstGeom prst="rect">
            <a:avLst/>
          </a:prstGeom>
        </p:spPr>
      </p:pic>
      <p:pic>
        <p:nvPicPr>
          <p:cNvPr id="11" name="Picture 10" descr="capacitors.jpg"/>
          <p:cNvPicPr>
            <a:picLocks noChangeAspect="1"/>
          </p:cNvPicPr>
          <p:nvPr/>
        </p:nvPicPr>
        <p:blipFill>
          <a:blip r:embed="rId3" cstate="print"/>
          <a:srcRect l="7692" t="10561" r="75481" b="49837"/>
          <a:stretch>
            <a:fillRect/>
          </a:stretch>
        </p:blipFill>
        <p:spPr>
          <a:xfrm rot="16200000">
            <a:off x="4610100" y="4229100"/>
            <a:ext cx="533400" cy="914400"/>
          </a:xfrm>
          <a:prstGeom prst="rect">
            <a:avLst/>
          </a:prstGeom>
        </p:spPr>
      </p:pic>
      <p:pic>
        <p:nvPicPr>
          <p:cNvPr id="12" name="Picture 11" descr="capacitors.jpg"/>
          <p:cNvPicPr>
            <a:picLocks noChangeAspect="1"/>
          </p:cNvPicPr>
          <p:nvPr/>
        </p:nvPicPr>
        <p:blipFill>
          <a:blip r:embed="rId3" cstate="print"/>
          <a:srcRect l="20913" t="10561" r="59856" b="49837"/>
          <a:stretch>
            <a:fillRect/>
          </a:stretch>
        </p:blipFill>
        <p:spPr>
          <a:xfrm rot="16200000">
            <a:off x="4572000" y="5257800"/>
            <a:ext cx="609600" cy="914400"/>
          </a:xfrm>
          <a:prstGeom prst="rect">
            <a:avLst/>
          </a:prstGeom>
        </p:spPr>
      </p:pic>
      <p:pic>
        <p:nvPicPr>
          <p:cNvPr id="13" name="Picture 12" descr="transistor.jpg"/>
          <p:cNvPicPr>
            <a:picLocks noChangeAspect="1"/>
          </p:cNvPicPr>
          <p:nvPr/>
        </p:nvPicPr>
        <p:blipFill>
          <a:blip r:embed="rId4" cstate="print"/>
          <a:srcRect b="52174"/>
          <a:stretch>
            <a:fillRect/>
          </a:stretch>
        </p:blipFill>
        <p:spPr>
          <a:xfrm>
            <a:off x="7924800" y="1905000"/>
            <a:ext cx="917183" cy="8382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 rot="16200000">
            <a:off x="4535389" y="2322611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104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4557614" y="3376711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103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4452839" y="4557811"/>
            <a:ext cx="520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10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4646514" y="5608736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30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breadboar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495298"/>
            <a:ext cx="6526797" cy="44077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Modern Solder-less Breadboard</a:t>
            </a:r>
            <a:endParaRPr lang="en-US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066800" y="2114347"/>
            <a:ext cx="5410200" cy="0"/>
          </a:xfrm>
          <a:prstGeom prst="line">
            <a:avLst/>
          </a:prstGeom>
          <a:ln w="152400" cap="rnd">
            <a:solidFill>
              <a:srgbClr val="FF0000">
                <a:alpha val="5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066800" y="5359401"/>
            <a:ext cx="5486400" cy="0"/>
          </a:xfrm>
          <a:prstGeom prst="line">
            <a:avLst/>
          </a:prstGeom>
          <a:ln w="152400" cap="rnd">
            <a:solidFill>
              <a:srgbClr val="0070C0">
                <a:alpha val="5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295400" y="6183868"/>
            <a:ext cx="685800" cy="0"/>
          </a:xfrm>
          <a:prstGeom prst="line">
            <a:avLst/>
          </a:prstGeom>
          <a:ln w="152400" cap="rnd">
            <a:solidFill>
              <a:schemeClr val="bg1">
                <a:lumMod val="50000"/>
                <a:alpha val="5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133600" y="5955268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Shaded indicates common connections.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086600" y="1981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B+ BUS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7086600" y="51932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B- BUS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7696200" y="3440668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GENERAL</a:t>
            </a:r>
          </a:p>
          <a:p>
            <a:pPr algn="ctr"/>
            <a:r>
              <a:rPr lang="en-US" dirty="0" smtClean="0"/>
              <a:t>WIRING</a:t>
            </a:r>
            <a:endParaRPr lang="en-US" dirty="0"/>
          </a:p>
        </p:txBody>
      </p:sp>
      <p:sp>
        <p:nvSpPr>
          <p:cNvPr id="31" name="Right Brace 30"/>
          <p:cNvSpPr/>
          <p:nvPr/>
        </p:nvSpPr>
        <p:spPr>
          <a:xfrm>
            <a:off x="7162800" y="2514600"/>
            <a:ext cx="457200" cy="2514600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C82DB-6737-42DE-B208-4820BE23965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A0F9F-821C-4467-B2DD-47F816F4563B}" type="datetime1">
              <a:rPr lang="en-US" smtClean="0"/>
              <a:pPr/>
              <a:t>11/29/2016</a:t>
            </a:fld>
            <a:endParaRPr lang="en-US"/>
          </a:p>
        </p:txBody>
      </p:sp>
      <p:grpSp>
        <p:nvGrpSpPr>
          <p:cNvPr id="64" name="Group 63"/>
          <p:cNvGrpSpPr/>
          <p:nvPr/>
        </p:nvGrpSpPr>
        <p:grpSpPr>
          <a:xfrm>
            <a:off x="992476" y="2638996"/>
            <a:ext cx="5608340" cy="857736"/>
            <a:chOff x="992476" y="2638996"/>
            <a:chExt cx="5608340" cy="857736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6400800" y="2654296"/>
              <a:ext cx="0" cy="825496"/>
            </a:xfrm>
            <a:prstGeom prst="line">
              <a:avLst/>
            </a:prstGeom>
            <a:ln w="152400" cap="rnd">
              <a:solidFill>
                <a:srgbClr val="00B050">
                  <a:alpha val="5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6600816" y="2655836"/>
              <a:ext cx="0" cy="825496"/>
            </a:xfrm>
            <a:prstGeom prst="line">
              <a:avLst/>
            </a:prstGeom>
            <a:ln w="152400" cap="rnd">
              <a:solidFill>
                <a:srgbClr val="00B050">
                  <a:alpha val="5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6200760" y="2651072"/>
              <a:ext cx="0" cy="825496"/>
            </a:xfrm>
            <a:prstGeom prst="line">
              <a:avLst/>
            </a:prstGeom>
            <a:ln w="152400" cap="rnd">
              <a:solidFill>
                <a:srgbClr val="00B050">
                  <a:alpha val="5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6019800" y="2647848"/>
              <a:ext cx="0" cy="825496"/>
            </a:xfrm>
            <a:prstGeom prst="line">
              <a:avLst/>
            </a:prstGeom>
            <a:ln w="152400" cap="rnd">
              <a:solidFill>
                <a:srgbClr val="00B050">
                  <a:alpha val="5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5815020" y="2644624"/>
              <a:ext cx="0" cy="825496"/>
            </a:xfrm>
            <a:prstGeom prst="line">
              <a:avLst/>
            </a:prstGeom>
            <a:ln w="152400" cap="rnd">
              <a:solidFill>
                <a:srgbClr val="00B050">
                  <a:alpha val="5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5624532" y="2641400"/>
              <a:ext cx="0" cy="825496"/>
            </a:xfrm>
            <a:prstGeom prst="line">
              <a:avLst/>
            </a:prstGeom>
            <a:ln w="152400" cap="rnd">
              <a:solidFill>
                <a:srgbClr val="00B050">
                  <a:alpha val="5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5441984" y="2644528"/>
              <a:ext cx="0" cy="825496"/>
            </a:xfrm>
            <a:prstGeom prst="line">
              <a:avLst/>
            </a:prstGeom>
            <a:ln w="152400" cap="rnd">
              <a:solidFill>
                <a:srgbClr val="00B050">
                  <a:alpha val="5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5254672" y="2647656"/>
              <a:ext cx="0" cy="825496"/>
            </a:xfrm>
            <a:prstGeom prst="line">
              <a:avLst/>
            </a:prstGeom>
            <a:ln w="152400" cap="rnd">
              <a:solidFill>
                <a:srgbClr val="00B050">
                  <a:alpha val="5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5051480" y="2652372"/>
              <a:ext cx="0" cy="825496"/>
            </a:xfrm>
            <a:prstGeom prst="line">
              <a:avLst/>
            </a:prstGeom>
            <a:ln w="152400" cap="rnd">
              <a:solidFill>
                <a:srgbClr val="00B050">
                  <a:alpha val="5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4856228" y="2657088"/>
              <a:ext cx="0" cy="825496"/>
            </a:xfrm>
            <a:prstGeom prst="line">
              <a:avLst/>
            </a:prstGeom>
            <a:ln w="152400" cap="rnd">
              <a:solidFill>
                <a:srgbClr val="00B050">
                  <a:alpha val="5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4672092" y="2661804"/>
              <a:ext cx="0" cy="825496"/>
            </a:xfrm>
            <a:prstGeom prst="line">
              <a:avLst/>
            </a:prstGeom>
            <a:ln w="152400" cap="rnd">
              <a:solidFill>
                <a:srgbClr val="00B050">
                  <a:alpha val="5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4478428" y="2666520"/>
              <a:ext cx="0" cy="825496"/>
            </a:xfrm>
            <a:prstGeom prst="line">
              <a:avLst/>
            </a:prstGeom>
            <a:ln w="152400" cap="rnd">
              <a:solidFill>
                <a:srgbClr val="00B050">
                  <a:alpha val="5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4284764" y="2671236"/>
              <a:ext cx="0" cy="825496"/>
            </a:xfrm>
            <a:prstGeom prst="line">
              <a:avLst/>
            </a:prstGeom>
            <a:ln w="152400" cap="rnd">
              <a:solidFill>
                <a:srgbClr val="00B050">
                  <a:alpha val="5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4091100" y="2668012"/>
              <a:ext cx="0" cy="825496"/>
            </a:xfrm>
            <a:prstGeom prst="line">
              <a:avLst/>
            </a:prstGeom>
            <a:ln w="152400" cap="rnd">
              <a:solidFill>
                <a:srgbClr val="00B050">
                  <a:alpha val="5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3897436" y="2664788"/>
              <a:ext cx="0" cy="825496"/>
            </a:xfrm>
            <a:prstGeom prst="line">
              <a:avLst/>
            </a:prstGeom>
            <a:ln w="152400" cap="rnd">
              <a:solidFill>
                <a:srgbClr val="00B050">
                  <a:alpha val="5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3703772" y="2661564"/>
              <a:ext cx="0" cy="825496"/>
            </a:xfrm>
            <a:prstGeom prst="line">
              <a:avLst/>
            </a:prstGeom>
            <a:ln w="152400" cap="rnd">
              <a:solidFill>
                <a:srgbClr val="00B050">
                  <a:alpha val="5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3510108" y="2658340"/>
              <a:ext cx="0" cy="825496"/>
            </a:xfrm>
            <a:prstGeom prst="line">
              <a:avLst/>
            </a:prstGeom>
            <a:ln w="152400" cap="rnd">
              <a:solidFill>
                <a:srgbClr val="00B050">
                  <a:alpha val="5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3316444" y="2655116"/>
              <a:ext cx="0" cy="825496"/>
            </a:xfrm>
            <a:prstGeom prst="line">
              <a:avLst/>
            </a:prstGeom>
            <a:ln w="152400" cap="rnd">
              <a:solidFill>
                <a:srgbClr val="00B050">
                  <a:alpha val="5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3122780" y="2651892"/>
              <a:ext cx="0" cy="825496"/>
            </a:xfrm>
            <a:prstGeom prst="line">
              <a:avLst/>
            </a:prstGeom>
            <a:ln w="152400" cap="rnd">
              <a:solidFill>
                <a:srgbClr val="00B050">
                  <a:alpha val="5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2929116" y="2648668"/>
              <a:ext cx="0" cy="825496"/>
            </a:xfrm>
            <a:prstGeom prst="line">
              <a:avLst/>
            </a:prstGeom>
            <a:ln w="152400" cap="rnd">
              <a:solidFill>
                <a:srgbClr val="00B050">
                  <a:alpha val="5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2735452" y="2645444"/>
              <a:ext cx="0" cy="825496"/>
            </a:xfrm>
            <a:prstGeom prst="line">
              <a:avLst/>
            </a:prstGeom>
            <a:ln w="152400" cap="rnd">
              <a:solidFill>
                <a:srgbClr val="00B050">
                  <a:alpha val="5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2541788" y="2642220"/>
              <a:ext cx="0" cy="825496"/>
            </a:xfrm>
            <a:prstGeom prst="line">
              <a:avLst/>
            </a:prstGeom>
            <a:ln w="152400" cap="rnd">
              <a:solidFill>
                <a:srgbClr val="00B050">
                  <a:alpha val="5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348124" y="2638996"/>
              <a:ext cx="0" cy="825496"/>
            </a:xfrm>
            <a:prstGeom prst="line">
              <a:avLst/>
            </a:prstGeom>
            <a:ln w="152400" cap="rnd">
              <a:solidFill>
                <a:srgbClr val="00B050">
                  <a:alpha val="5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2154460" y="2645300"/>
              <a:ext cx="0" cy="825496"/>
            </a:xfrm>
            <a:prstGeom prst="line">
              <a:avLst/>
            </a:prstGeom>
            <a:ln w="152400" cap="rnd">
              <a:solidFill>
                <a:srgbClr val="00B050">
                  <a:alpha val="5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1960796" y="2651604"/>
              <a:ext cx="0" cy="825496"/>
            </a:xfrm>
            <a:prstGeom prst="line">
              <a:avLst/>
            </a:prstGeom>
            <a:ln w="152400" cap="rnd">
              <a:solidFill>
                <a:srgbClr val="00B050">
                  <a:alpha val="5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1767132" y="2657908"/>
              <a:ext cx="0" cy="825496"/>
            </a:xfrm>
            <a:prstGeom prst="line">
              <a:avLst/>
            </a:prstGeom>
            <a:ln w="152400" cap="rnd">
              <a:solidFill>
                <a:srgbClr val="00B050">
                  <a:alpha val="5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1573468" y="2664212"/>
              <a:ext cx="0" cy="825496"/>
            </a:xfrm>
            <a:prstGeom prst="line">
              <a:avLst/>
            </a:prstGeom>
            <a:ln w="152400" cap="rnd">
              <a:solidFill>
                <a:srgbClr val="00B050">
                  <a:alpha val="5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1379804" y="2657812"/>
              <a:ext cx="0" cy="825496"/>
            </a:xfrm>
            <a:prstGeom prst="line">
              <a:avLst/>
            </a:prstGeom>
            <a:ln w="152400" cap="rnd">
              <a:solidFill>
                <a:srgbClr val="00B050">
                  <a:alpha val="5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1186140" y="2651412"/>
              <a:ext cx="0" cy="825496"/>
            </a:xfrm>
            <a:prstGeom prst="line">
              <a:avLst/>
            </a:prstGeom>
            <a:ln w="152400" cap="rnd">
              <a:solidFill>
                <a:srgbClr val="00B050">
                  <a:alpha val="5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992476" y="2649776"/>
              <a:ext cx="0" cy="825496"/>
            </a:xfrm>
            <a:prstGeom prst="line">
              <a:avLst/>
            </a:prstGeom>
            <a:ln w="152400" cap="rnd">
              <a:solidFill>
                <a:srgbClr val="00B050">
                  <a:alpha val="5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990600" y="3976734"/>
            <a:ext cx="5608340" cy="857736"/>
            <a:chOff x="992476" y="2638996"/>
            <a:chExt cx="5608340" cy="857736"/>
          </a:xfrm>
        </p:grpSpPr>
        <p:cxnSp>
          <p:nvCxnSpPr>
            <p:cNvPr id="66" name="Straight Connector 65"/>
            <p:cNvCxnSpPr/>
            <p:nvPr/>
          </p:nvCxnSpPr>
          <p:spPr>
            <a:xfrm>
              <a:off x="6400800" y="2654296"/>
              <a:ext cx="0" cy="825496"/>
            </a:xfrm>
            <a:prstGeom prst="line">
              <a:avLst/>
            </a:prstGeom>
            <a:ln w="152400" cap="rnd">
              <a:solidFill>
                <a:srgbClr val="00B050">
                  <a:alpha val="5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6600816" y="2655836"/>
              <a:ext cx="0" cy="825496"/>
            </a:xfrm>
            <a:prstGeom prst="line">
              <a:avLst/>
            </a:prstGeom>
            <a:ln w="152400" cap="rnd">
              <a:solidFill>
                <a:srgbClr val="00B050">
                  <a:alpha val="5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6200760" y="2651072"/>
              <a:ext cx="0" cy="825496"/>
            </a:xfrm>
            <a:prstGeom prst="line">
              <a:avLst/>
            </a:prstGeom>
            <a:ln w="152400" cap="rnd">
              <a:solidFill>
                <a:srgbClr val="00B050">
                  <a:alpha val="5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6019800" y="2647848"/>
              <a:ext cx="0" cy="825496"/>
            </a:xfrm>
            <a:prstGeom prst="line">
              <a:avLst/>
            </a:prstGeom>
            <a:ln w="152400" cap="rnd">
              <a:solidFill>
                <a:srgbClr val="00B050">
                  <a:alpha val="5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5815020" y="2644624"/>
              <a:ext cx="0" cy="825496"/>
            </a:xfrm>
            <a:prstGeom prst="line">
              <a:avLst/>
            </a:prstGeom>
            <a:ln w="152400" cap="rnd">
              <a:solidFill>
                <a:srgbClr val="00B050">
                  <a:alpha val="5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5624532" y="2641400"/>
              <a:ext cx="0" cy="825496"/>
            </a:xfrm>
            <a:prstGeom prst="line">
              <a:avLst/>
            </a:prstGeom>
            <a:ln w="152400" cap="rnd">
              <a:solidFill>
                <a:srgbClr val="00B050">
                  <a:alpha val="5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5441984" y="2644528"/>
              <a:ext cx="0" cy="825496"/>
            </a:xfrm>
            <a:prstGeom prst="line">
              <a:avLst/>
            </a:prstGeom>
            <a:ln w="152400" cap="rnd">
              <a:solidFill>
                <a:srgbClr val="00B050">
                  <a:alpha val="5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5254672" y="2647656"/>
              <a:ext cx="0" cy="825496"/>
            </a:xfrm>
            <a:prstGeom prst="line">
              <a:avLst/>
            </a:prstGeom>
            <a:ln w="152400" cap="rnd">
              <a:solidFill>
                <a:srgbClr val="00B050">
                  <a:alpha val="5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5051480" y="2652372"/>
              <a:ext cx="0" cy="825496"/>
            </a:xfrm>
            <a:prstGeom prst="line">
              <a:avLst/>
            </a:prstGeom>
            <a:ln w="152400" cap="rnd">
              <a:solidFill>
                <a:srgbClr val="00B050">
                  <a:alpha val="5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4856228" y="2657088"/>
              <a:ext cx="0" cy="825496"/>
            </a:xfrm>
            <a:prstGeom prst="line">
              <a:avLst/>
            </a:prstGeom>
            <a:ln w="152400" cap="rnd">
              <a:solidFill>
                <a:srgbClr val="00B050">
                  <a:alpha val="5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4672092" y="2661804"/>
              <a:ext cx="0" cy="825496"/>
            </a:xfrm>
            <a:prstGeom prst="line">
              <a:avLst/>
            </a:prstGeom>
            <a:ln w="152400" cap="rnd">
              <a:solidFill>
                <a:srgbClr val="00B050">
                  <a:alpha val="5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4478428" y="2666520"/>
              <a:ext cx="0" cy="825496"/>
            </a:xfrm>
            <a:prstGeom prst="line">
              <a:avLst/>
            </a:prstGeom>
            <a:ln w="152400" cap="rnd">
              <a:solidFill>
                <a:srgbClr val="00B050">
                  <a:alpha val="5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4284764" y="2671236"/>
              <a:ext cx="0" cy="825496"/>
            </a:xfrm>
            <a:prstGeom prst="line">
              <a:avLst/>
            </a:prstGeom>
            <a:ln w="152400" cap="rnd">
              <a:solidFill>
                <a:srgbClr val="00B050">
                  <a:alpha val="5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4091100" y="2668012"/>
              <a:ext cx="0" cy="825496"/>
            </a:xfrm>
            <a:prstGeom prst="line">
              <a:avLst/>
            </a:prstGeom>
            <a:ln w="152400" cap="rnd">
              <a:solidFill>
                <a:srgbClr val="00B050">
                  <a:alpha val="5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3897436" y="2664788"/>
              <a:ext cx="0" cy="825496"/>
            </a:xfrm>
            <a:prstGeom prst="line">
              <a:avLst/>
            </a:prstGeom>
            <a:ln w="152400" cap="rnd">
              <a:solidFill>
                <a:srgbClr val="00B050">
                  <a:alpha val="5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3703772" y="2661564"/>
              <a:ext cx="0" cy="825496"/>
            </a:xfrm>
            <a:prstGeom prst="line">
              <a:avLst/>
            </a:prstGeom>
            <a:ln w="152400" cap="rnd">
              <a:solidFill>
                <a:srgbClr val="00B050">
                  <a:alpha val="5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3510108" y="2658340"/>
              <a:ext cx="0" cy="825496"/>
            </a:xfrm>
            <a:prstGeom prst="line">
              <a:avLst/>
            </a:prstGeom>
            <a:ln w="152400" cap="rnd">
              <a:solidFill>
                <a:srgbClr val="00B050">
                  <a:alpha val="5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3316444" y="2655116"/>
              <a:ext cx="0" cy="825496"/>
            </a:xfrm>
            <a:prstGeom prst="line">
              <a:avLst/>
            </a:prstGeom>
            <a:ln w="152400" cap="rnd">
              <a:solidFill>
                <a:srgbClr val="00B050">
                  <a:alpha val="5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3122780" y="2651892"/>
              <a:ext cx="0" cy="825496"/>
            </a:xfrm>
            <a:prstGeom prst="line">
              <a:avLst/>
            </a:prstGeom>
            <a:ln w="152400" cap="rnd">
              <a:solidFill>
                <a:srgbClr val="00B050">
                  <a:alpha val="5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2929116" y="2648668"/>
              <a:ext cx="0" cy="825496"/>
            </a:xfrm>
            <a:prstGeom prst="line">
              <a:avLst/>
            </a:prstGeom>
            <a:ln w="152400" cap="rnd">
              <a:solidFill>
                <a:srgbClr val="00B050">
                  <a:alpha val="5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2735452" y="2645444"/>
              <a:ext cx="0" cy="825496"/>
            </a:xfrm>
            <a:prstGeom prst="line">
              <a:avLst/>
            </a:prstGeom>
            <a:ln w="152400" cap="rnd">
              <a:solidFill>
                <a:srgbClr val="00B050">
                  <a:alpha val="5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2541788" y="2642220"/>
              <a:ext cx="0" cy="825496"/>
            </a:xfrm>
            <a:prstGeom prst="line">
              <a:avLst/>
            </a:prstGeom>
            <a:ln w="152400" cap="rnd">
              <a:solidFill>
                <a:srgbClr val="00B050">
                  <a:alpha val="5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2348124" y="2638996"/>
              <a:ext cx="0" cy="825496"/>
            </a:xfrm>
            <a:prstGeom prst="line">
              <a:avLst/>
            </a:prstGeom>
            <a:ln w="152400" cap="rnd">
              <a:solidFill>
                <a:srgbClr val="00B050">
                  <a:alpha val="5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2154460" y="2645300"/>
              <a:ext cx="0" cy="825496"/>
            </a:xfrm>
            <a:prstGeom prst="line">
              <a:avLst/>
            </a:prstGeom>
            <a:ln w="152400" cap="rnd">
              <a:solidFill>
                <a:srgbClr val="00B050">
                  <a:alpha val="5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1960796" y="2651604"/>
              <a:ext cx="0" cy="825496"/>
            </a:xfrm>
            <a:prstGeom prst="line">
              <a:avLst/>
            </a:prstGeom>
            <a:ln w="152400" cap="rnd">
              <a:solidFill>
                <a:srgbClr val="00B050">
                  <a:alpha val="5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1767132" y="2657908"/>
              <a:ext cx="0" cy="825496"/>
            </a:xfrm>
            <a:prstGeom prst="line">
              <a:avLst/>
            </a:prstGeom>
            <a:ln w="152400" cap="rnd">
              <a:solidFill>
                <a:srgbClr val="00B050">
                  <a:alpha val="5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1573468" y="2664212"/>
              <a:ext cx="0" cy="825496"/>
            </a:xfrm>
            <a:prstGeom prst="line">
              <a:avLst/>
            </a:prstGeom>
            <a:ln w="152400" cap="rnd">
              <a:solidFill>
                <a:srgbClr val="00B050">
                  <a:alpha val="5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1379804" y="2657812"/>
              <a:ext cx="0" cy="825496"/>
            </a:xfrm>
            <a:prstGeom prst="line">
              <a:avLst/>
            </a:prstGeom>
            <a:ln w="152400" cap="rnd">
              <a:solidFill>
                <a:srgbClr val="00B050">
                  <a:alpha val="5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1186140" y="2651412"/>
              <a:ext cx="0" cy="825496"/>
            </a:xfrm>
            <a:prstGeom prst="line">
              <a:avLst/>
            </a:prstGeom>
            <a:ln w="152400" cap="rnd">
              <a:solidFill>
                <a:srgbClr val="00B050">
                  <a:alpha val="5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992476" y="2649776"/>
              <a:ext cx="0" cy="825496"/>
            </a:xfrm>
            <a:prstGeom prst="line">
              <a:avLst/>
            </a:prstGeom>
            <a:ln w="152400" cap="rnd">
              <a:solidFill>
                <a:srgbClr val="00B050">
                  <a:alpha val="5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The Schematic Diagram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C82DB-6737-42DE-B208-4820BE23965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2D1C4-FD69-47D8-A0FF-25A73D3996CC}" type="datetime1">
              <a:rPr lang="en-US" smtClean="0"/>
              <a:pPr/>
              <a:t>11/29/2016</a:t>
            </a:fld>
            <a:endParaRPr lang="en-US"/>
          </a:p>
        </p:txBody>
      </p:sp>
      <p:pic>
        <p:nvPicPr>
          <p:cNvPr id="9" name="Picture 8" descr="FM TX Schematic 3-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066800"/>
            <a:ext cx="7010400" cy="52662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et U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1066801"/>
            <a:ext cx="6705599" cy="48278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Setup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989637"/>
            <a:ext cx="8229600" cy="6397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We’ve taken care of some mechanical details for you.</a:t>
            </a:r>
            <a:endParaRPr lang="en-US" sz="2400" dirty="0"/>
          </a:p>
        </p:txBody>
      </p:sp>
      <p:sp>
        <p:nvSpPr>
          <p:cNvPr id="5" name="Oval 4"/>
          <p:cNvSpPr/>
          <p:nvPr/>
        </p:nvSpPr>
        <p:spPr>
          <a:xfrm>
            <a:off x="1295400" y="1143000"/>
            <a:ext cx="3733800" cy="19812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4567535"/>
            <a:ext cx="2590800" cy="46166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Radio Frequency (RF)</a:t>
            </a:r>
          </a:p>
          <a:p>
            <a:pPr algn="ctr"/>
            <a:r>
              <a:rPr lang="en-US" sz="1200" b="1" dirty="0" smtClean="0"/>
              <a:t>parallel tuned circuit, Li and C3</a:t>
            </a:r>
            <a:endParaRPr lang="en-US" sz="1200" b="1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362200" y="3200400"/>
            <a:ext cx="762000" cy="1295400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C82DB-6737-42DE-B208-4820BE23965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57EB2-C8B5-4EC5-B338-CCD4D0EE421C}" type="datetime1">
              <a:rPr lang="en-US" smtClean="0"/>
              <a:pPr/>
              <a:t>11/29/2016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352800" y="5410200"/>
            <a:ext cx="1600200" cy="46166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Battery Case</a:t>
            </a:r>
          </a:p>
          <a:p>
            <a:pPr algn="ctr"/>
            <a:r>
              <a:rPr lang="en-US" sz="1200" b="1" dirty="0" smtClean="0"/>
              <a:t>With Switch</a:t>
            </a:r>
            <a:endParaRPr lang="en-US" sz="1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324600" y="2618601"/>
            <a:ext cx="1447800" cy="27699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Audio-Input Jack</a:t>
            </a:r>
            <a:endParaRPr lang="en-US" sz="1200" b="1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6705600" y="2057400"/>
            <a:ext cx="228600" cy="533401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4953000" y="5029200"/>
            <a:ext cx="914400" cy="609600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162800" y="4114800"/>
            <a:ext cx="1828800" cy="738664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INSURE</a:t>
            </a:r>
          </a:p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POWER SWITCH</a:t>
            </a:r>
          </a:p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IF OFF!</a:t>
            </a:r>
            <a:endParaRPr lang="en-US" sz="1400" b="1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6477000" y="3886200"/>
            <a:ext cx="609600" cy="22860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752600" y="1524000"/>
            <a:ext cx="609600" cy="40011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L1</a:t>
            </a:r>
            <a:endParaRPr lang="en-US" sz="2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657600" y="2133600"/>
            <a:ext cx="609600" cy="40011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C3</a:t>
            </a:r>
            <a:endParaRPr lang="en-US" sz="2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381000" y="2971800"/>
            <a:ext cx="990600" cy="46166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Antenna</a:t>
            </a:r>
          </a:p>
          <a:p>
            <a:pPr algn="ctr"/>
            <a:r>
              <a:rPr lang="en-US" sz="1200" b="1" dirty="0" smtClean="0"/>
              <a:t>Jack</a:t>
            </a:r>
            <a:endParaRPr lang="en-US" sz="1200" b="1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1447800" y="3200400"/>
            <a:ext cx="762000" cy="304800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tep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0447" y="1066800"/>
            <a:ext cx="6179553" cy="43596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Step 1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400"/>
            <a:ext cx="8229600" cy="8382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Install transistor Q1</a:t>
            </a:r>
            <a:r>
              <a:rPr lang="en-US" sz="2400" dirty="0" smtClean="0"/>
              <a:t>.  Observe pin-out diagram.</a:t>
            </a:r>
          </a:p>
          <a:p>
            <a:r>
              <a:rPr lang="en-US" sz="2400" dirty="0" smtClean="0"/>
              <a:t>(The rest of the circuit will be built around Q1.)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869575" y="2447225"/>
            <a:ext cx="1371600" cy="27699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COLLECTOR</a:t>
            </a:r>
            <a:endParaRPr lang="en-US" sz="1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743200" y="2390275"/>
            <a:ext cx="914400" cy="27699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BASE</a:t>
            </a:r>
            <a:endParaRPr lang="en-US" sz="1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784550" y="3799575"/>
            <a:ext cx="1371600" cy="27699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EMITTER</a:t>
            </a:r>
            <a:endParaRPr lang="en-US" sz="1200" b="1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733800" y="2695075"/>
            <a:ext cx="533400" cy="304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488575" y="2752025"/>
            <a:ext cx="381000" cy="228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4479750" y="3570975"/>
            <a:ext cx="228600" cy="381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C82DB-6737-42DE-B208-4820BE23965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8AC5-07ED-40E9-A15B-2B8FB16044FB}" type="datetime1">
              <a:rPr lang="en-US" smtClean="0"/>
              <a:pPr/>
              <a:t>11/29/2016</a:t>
            </a:fld>
            <a:endParaRPr lang="en-US"/>
          </a:p>
        </p:txBody>
      </p:sp>
      <p:pic>
        <p:nvPicPr>
          <p:cNvPr id="16" name="Picture 15" descr="transist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0047" y="3200400"/>
            <a:ext cx="1748320" cy="1403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tep 2.jpg"/>
          <p:cNvPicPr>
            <a:picLocks noChangeAspect="1"/>
          </p:cNvPicPr>
          <p:nvPr/>
        </p:nvPicPr>
        <p:blipFill>
          <a:blip r:embed="rId2" cstate="print"/>
          <a:srcRect l="3333" t="5546" r="1667" b="3077"/>
          <a:stretch>
            <a:fillRect/>
          </a:stretch>
        </p:blipFill>
        <p:spPr>
          <a:xfrm>
            <a:off x="990600" y="914400"/>
            <a:ext cx="7010400" cy="45506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Step 2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62600"/>
            <a:ext cx="8229600" cy="838200"/>
          </a:xfrm>
        </p:spPr>
        <p:txBody>
          <a:bodyPr>
            <a:normAutofit fontScale="62500" lnSpcReduction="20000"/>
          </a:bodyPr>
          <a:lstStyle/>
          <a:p>
            <a:r>
              <a:rPr lang="en-US" sz="2400" dirty="0" smtClean="0"/>
              <a:t>Install feedback cap, C5 (</a:t>
            </a:r>
            <a:r>
              <a:rPr lang="en-US" sz="2400" dirty="0" smtClean="0"/>
              <a:t>10pF “10”), </a:t>
            </a:r>
            <a:r>
              <a:rPr lang="en-US" sz="2400" dirty="0" smtClean="0"/>
              <a:t>between the collector and emitter of Q1</a:t>
            </a:r>
          </a:p>
          <a:p>
            <a:r>
              <a:rPr lang="en-US" sz="2400" dirty="0" smtClean="0"/>
              <a:t>Install C6 (30 </a:t>
            </a:r>
            <a:r>
              <a:rPr lang="en-US" sz="2400" dirty="0" smtClean="0"/>
              <a:t>pF “30”) </a:t>
            </a:r>
            <a:r>
              <a:rPr lang="en-US" sz="2400" dirty="0" smtClean="0"/>
              <a:t>, and R3 (220 </a:t>
            </a:r>
            <a:r>
              <a:rPr lang="el-GR" sz="2400" dirty="0" smtClean="0"/>
              <a:t>Ω</a:t>
            </a:r>
            <a:r>
              <a:rPr lang="en-US" sz="2400" dirty="0" smtClean="0"/>
              <a:t> - RED </a:t>
            </a:r>
            <a:r>
              <a:rPr lang="en-US" sz="2400" dirty="0" err="1" smtClean="0"/>
              <a:t>RED</a:t>
            </a:r>
            <a:r>
              <a:rPr lang="en-US" sz="2400" dirty="0" smtClean="0"/>
              <a:t> BLK BRN BRN) </a:t>
            </a:r>
            <a:r>
              <a:rPr lang="en-US" sz="2400" dirty="0" smtClean="0"/>
              <a:t>in Q1’s emitter circuit..</a:t>
            </a:r>
          </a:p>
          <a:p>
            <a:r>
              <a:rPr lang="en-US" sz="2400" dirty="0" smtClean="0"/>
              <a:t>NOTE: “p” stands for “</a:t>
            </a:r>
            <a:r>
              <a:rPr lang="en-US" sz="2400" dirty="0" err="1" smtClean="0"/>
              <a:t>pico</a:t>
            </a:r>
            <a:r>
              <a:rPr lang="en-US" sz="2400" dirty="0" smtClean="0"/>
              <a:t>”, or </a:t>
            </a:r>
            <a:r>
              <a:rPr lang="en-US" sz="2400" dirty="0" smtClean="0"/>
              <a:t>1x10</a:t>
            </a:r>
            <a:r>
              <a:rPr lang="en-US" sz="2400" baseline="30000" dirty="0" smtClean="0"/>
              <a:t>-9</a:t>
            </a:r>
            <a:endParaRPr lang="en-US" sz="2400" baseline="30000" dirty="0"/>
          </a:p>
        </p:txBody>
      </p:sp>
      <p:sp>
        <p:nvSpPr>
          <p:cNvPr id="6" name="TextBox 5"/>
          <p:cNvSpPr txBox="1"/>
          <p:nvPr/>
        </p:nvSpPr>
        <p:spPr>
          <a:xfrm>
            <a:off x="4876800" y="1371600"/>
            <a:ext cx="1371600" cy="27699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COLLECTOR</a:t>
            </a:r>
            <a:endParaRPr lang="en-US" sz="1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610050" y="1333900"/>
            <a:ext cx="914400" cy="27699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BASE</a:t>
            </a:r>
            <a:endParaRPr lang="en-US" sz="1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800600" y="5133201"/>
            <a:ext cx="1371600" cy="27699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EMITTER</a:t>
            </a:r>
            <a:endParaRPr lang="en-US" sz="1200" b="1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600650" y="1638700"/>
            <a:ext cx="609600" cy="381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457300" y="1676400"/>
            <a:ext cx="952900" cy="381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4495800" y="4495801"/>
            <a:ext cx="304800" cy="60959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C82DB-6737-42DE-B208-4820BE23965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E6CB-BF0C-44C4-9333-073C5BE0CA67}" type="datetime1">
              <a:rPr lang="en-US" smtClean="0"/>
              <a:pPr/>
              <a:t>11/29/2016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Step 3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1143000"/>
            <a:ext cx="6587151" cy="44835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Step 3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5000"/>
            <a:ext cx="8229600" cy="639763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Install power-bus bypass cap C7 (0.1 </a:t>
            </a:r>
            <a:r>
              <a:rPr lang="en-US" sz="2400" dirty="0" err="1" smtClean="0"/>
              <a:t>uF</a:t>
            </a:r>
            <a:r>
              <a:rPr lang="en-US" sz="2400" dirty="0" smtClean="0"/>
              <a:t> “104”) </a:t>
            </a:r>
            <a:r>
              <a:rPr lang="en-US" sz="2400" dirty="0" smtClean="0"/>
              <a:t>and jumper.</a:t>
            </a:r>
            <a:endParaRPr lang="en-US" sz="2400" dirty="0"/>
          </a:p>
        </p:txBody>
      </p:sp>
      <p:sp>
        <p:nvSpPr>
          <p:cNvPr id="15" name="Oval 14"/>
          <p:cNvSpPr/>
          <p:nvPr/>
        </p:nvSpPr>
        <p:spPr>
          <a:xfrm>
            <a:off x="5410200" y="1447800"/>
            <a:ext cx="1371600" cy="37338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C82DB-6737-42DE-B208-4820BE23965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09585-5975-4B57-90CA-AA4C812BA376}" type="datetime1">
              <a:rPr lang="en-US" smtClean="0"/>
              <a:pPr/>
              <a:t>11/29/2016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K 1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32529</TotalTime>
  <Words>464</Words>
  <Application>Microsoft Office PowerPoint</Application>
  <PresentationFormat>On-screen Show (4:3)</PresentationFormat>
  <Paragraphs>127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Custom Design</vt:lpstr>
      <vt:lpstr>“Breadboarding” a  Simple FM Transmitter  Assembly Instructions</vt:lpstr>
      <vt:lpstr>Your Work Begins Here</vt:lpstr>
      <vt:lpstr>Inventory the Components Identify the Components and lay them on this sheet.</vt:lpstr>
      <vt:lpstr>Modern Solder-less Breadboard</vt:lpstr>
      <vt:lpstr>The Schematic Diagram</vt:lpstr>
      <vt:lpstr>The Setup</vt:lpstr>
      <vt:lpstr>Step 1</vt:lpstr>
      <vt:lpstr>Step 2</vt:lpstr>
      <vt:lpstr>Step 3</vt:lpstr>
      <vt:lpstr>Step 4</vt:lpstr>
      <vt:lpstr>Step 5</vt:lpstr>
      <vt:lpstr>Step 6</vt:lpstr>
      <vt:lpstr>Check Out</vt:lpstr>
      <vt:lpstr>Check Out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</dc:creator>
  <cp:lastModifiedBy>Al</cp:lastModifiedBy>
  <cp:revision>931</cp:revision>
  <dcterms:created xsi:type="dcterms:W3CDTF">2016-11-12T06:08:39Z</dcterms:created>
  <dcterms:modified xsi:type="dcterms:W3CDTF">2016-12-07T23:55:08Z</dcterms:modified>
</cp:coreProperties>
</file>