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328" r:id="rId3"/>
    <p:sldId id="310" r:id="rId4"/>
    <p:sldId id="312" r:id="rId5"/>
    <p:sldId id="313" r:id="rId6"/>
    <p:sldId id="322" r:id="rId7"/>
    <p:sldId id="320" r:id="rId8"/>
    <p:sldId id="321" r:id="rId9"/>
  </p:sldIdLst>
  <p:sldSz cx="9144000" cy="6858000" type="screen4x3"/>
  <p:notesSz cx="707707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500" y="2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/>
          <a:lstStyle>
            <a:lvl1pPr algn="r">
              <a:defRPr sz="1200"/>
            </a:lvl1pPr>
          </a:lstStyle>
          <a:p>
            <a:fld id="{639E2B45-A754-402A-80EE-43FEAF4D7F8A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701675"/>
            <a:ext cx="4673600" cy="350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756" tIns="44378" rIns="88756" bIns="44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15" y="4439476"/>
            <a:ext cx="5661046" cy="4204598"/>
          </a:xfrm>
          <a:prstGeom prst="rect">
            <a:avLst/>
          </a:prstGeom>
        </p:spPr>
        <p:txBody>
          <a:bodyPr vert="horz" lIns="88756" tIns="44378" rIns="88756" bIns="443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7408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500" y="8877408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 anchor="b"/>
          <a:lstStyle>
            <a:lvl1pPr algn="r">
              <a:defRPr sz="1200"/>
            </a:lvl1pPr>
          </a:lstStyle>
          <a:p>
            <a:fld id="{79F8B609-1FC4-4B25-8A1C-81DD5F809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29547991-1130-4570-9836-91207591408B}" type="datetime1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AD0-963F-47BA-8BD6-D65A27EEEFEA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6CE1-1D9A-4749-BCD4-342AA57A3CCB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DC05-AA76-4CD8-837C-9D587ABEEBAA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5A12-B968-49F0-938D-775D5F8F925A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650E-1209-4126-9C97-3AAEC82A87C8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A414-B1AB-43C4-99B6-37F04B23E948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55C-39F3-417B-9ACF-FD2BAD77B8FD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371D-F233-4C25-B5F8-4CA4E0FA1B10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2A6-1F21-4C79-8E55-DE05873B9EAF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1A6-210B-4A9A-8308-C59F38BFC00D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512919-9639-4D0F-AC04-021F7DFD8706}" type="datetime1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352B-2B1B-4BF8-92D8-CCFE466A4D09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2AEB-3802-4AEB-A15E-3F3BD59F6CAB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29B09-C9C0-42F4-9CA5-0151B7A9A81A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BC80-CD80-4747-AC82-EB68CE993D17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478-3708-4C40-A4AF-9336C61372FA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D37A-29F5-4C1D-A848-8D68D1DC2A27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C121-07A3-4ECB-8BF0-805087F04D8F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E05AC-C917-4C81-B1B4-20D9484F818B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8737-10F3-4E99-8B1C-01F15F3B5C19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4D-B32F-4E7A-8543-7F22500A8FAB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F429D-0293-4331-8800-EC8F4F01ECD5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F047-E84D-4DD0-8D34-B63834A77DAF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Long-Distance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AM Radio Listening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New Jersey Antique Radio Club’s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Radio Technology Museum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At InfoAge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A755-5B93-4DED-862D-A9308953C12B}" type="datetime1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715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REV. </a:t>
            </a:r>
            <a:r>
              <a:rPr lang="en-US" dirty="0" smtClean="0"/>
              <a:t>1.0 </a:t>
            </a:r>
            <a:r>
              <a:rPr lang="en-US" smtClean="0"/>
              <a:t>– </a:t>
            </a:r>
            <a:r>
              <a:rPr lang="en-US" smtClean="0"/>
              <a:t>18 </a:t>
            </a:r>
            <a:r>
              <a:rPr lang="en-US" smtClean="0"/>
              <a:t>JAN </a:t>
            </a:r>
            <a:r>
              <a:rPr lang="en-US" smtClean="0"/>
              <a:t>2018</a:t>
            </a:r>
            <a:endParaRPr lang="en-US" dirty="0"/>
          </a:p>
        </p:txBody>
      </p:sp>
      <p:pic>
        <p:nvPicPr>
          <p:cNvPr id="7" name="Picture 6" descr="logo2002 clear small.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881091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  <a:cs typeface="Arial" charset="0"/>
              </a:rPr>
              <a:t>The AM Broadcast Band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The birthplace of broadcasting in 1920.</a:t>
            </a:r>
          </a:p>
          <a:p>
            <a:pPr eaLnBrk="1" hangingPunct="1"/>
            <a:r>
              <a:rPr lang="en-US" smtClean="0"/>
              <a:t>Medium Wavelength - Medium Frequency</a:t>
            </a:r>
          </a:p>
          <a:p>
            <a:pPr lvl="1" eaLnBrk="1" hangingPunct="1"/>
            <a:r>
              <a:rPr lang="en-US" smtClean="0"/>
              <a:t>555 Meters – 176 Meters</a:t>
            </a:r>
          </a:p>
          <a:p>
            <a:pPr lvl="1" eaLnBrk="1" hangingPunct="1"/>
            <a:r>
              <a:rPr lang="en-US" smtClean="0"/>
              <a:t>540-1700 KHz</a:t>
            </a:r>
          </a:p>
          <a:p>
            <a:pPr lvl="1" eaLnBrk="1" hangingPunct="1"/>
            <a:r>
              <a:rPr lang="en-US" smtClean="0"/>
              <a:t>(Wavelength = Speed of Light / Frequency)</a:t>
            </a:r>
          </a:p>
          <a:p>
            <a:pPr eaLnBrk="1" hangingPunct="1"/>
            <a:r>
              <a:rPr lang="en-US" smtClean="0"/>
              <a:t>Amplitude Modulation</a:t>
            </a:r>
          </a:p>
          <a:p>
            <a:pPr lvl="1" eaLnBrk="1" hangingPunct="1"/>
            <a:r>
              <a:rPr lang="en-US" smtClean="0"/>
              <a:t>A.K.A.  “Ancient Modulation”  </a:t>
            </a:r>
          </a:p>
        </p:txBody>
      </p:sp>
      <p:pic>
        <p:nvPicPr>
          <p:cNvPr id="8196" name="Picture 3" descr="Smile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00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AM Broadcast Band Propagation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540 KHz -1700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Khz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Day:  ground wave and direct wave, 50 miles or so.</a:t>
            </a:r>
          </a:p>
          <a:p>
            <a:pPr eaLnBrk="1" hangingPunct="1"/>
            <a:r>
              <a:rPr lang="en-US" sz="2400" dirty="0" smtClean="0"/>
              <a:t>Night: long distances via sky waves</a:t>
            </a:r>
          </a:p>
          <a:p>
            <a:pPr eaLnBrk="1" hangingPunct="1"/>
            <a:endParaRPr lang="en-US" sz="2400" dirty="0" smtClean="0"/>
          </a:p>
        </p:txBody>
      </p:sp>
      <p:pic>
        <p:nvPicPr>
          <p:cNvPr id="10244" name="Picture 4" descr="Propogation.png"/>
          <p:cNvPicPr>
            <a:picLocks noChangeAspect="1"/>
          </p:cNvPicPr>
          <p:nvPr/>
        </p:nvPicPr>
        <p:blipFill>
          <a:blip r:embed="rId2" cstate="print"/>
          <a:srcRect b="14478"/>
          <a:stretch>
            <a:fillRect/>
          </a:stretch>
        </p:blipFill>
        <p:spPr bwMode="auto">
          <a:xfrm>
            <a:off x="1066800" y="2944813"/>
            <a:ext cx="6961188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  <a:cs typeface="Arial" charset="0"/>
              </a:rPr>
              <a:t>The Magnetic Loop Antenna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4707494" y="1752600"/>
            <a:ext cx="24785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WSB </a:t>
            </a:r>
            <a:r>
              <a:rPr lang="en-US" sz="2800" dirty="0" smtClean="0"/>
              <a:t>750 KHz</a:t>
            </a:r>
            <a:endParaRPr lang="en-US" sz="2800" dirty="0"/>
          </a:p>
          <a:p>
            <a:pPr algn="ctr"/>
            <a:r>
              <a:rPr lang="en-US" sz="2800" dirty="0"/>
              <a:t>Atlanta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477214" y="4267200"/>
            <a:ext cx="25587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YVKS </a:t>
            </a:r>
            <a:r>
              <a:rPr lang="en-US" sz="2800" dirty="0" smtClean="0"/>
              <a:t>750 </a:t>
            </a:r>
            <a:r>
              <a:rPr lang="en-US" sz="2800" dirty="0" err="1" smtClean="0"/>
              <a:t>Khz</a:t>
            </a:r>
            <a:endParaRPr lang="en-US" sz="2800" dirty="0"/>
          </a:p>
          <a:p>
            <a:pPr algn="ctr"/>
            <a:r>
              <a:rPr lang="en-US" sz="2800" dirty="0"/>
              <a:t>Caracas, </a:t>
            </a:r>
            <a:r>
              <a:rPr lang="en-US" sz="2800" dirty="0" err="1"/>
              <a:t>Ve</a:t>
            </a:r>
            <a:r>
              <a:rPr lang="en-US" sz="2800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00400" y="3429000"/>
            <a:ext cx="5654675" cy="2771775"/>
            <a:chOff x="2016" y="2160"/>
            <a:chExt cx="3562" cy="1746"/>
          </a:xfrm>
        </p:grpSpPr>
        <p:pic>
          <p:nvPicPr>
            <p:cNvPr id="1127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16" y="2160"/>
              <a:ext cx="3366" cy="1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2" name="Text Box 7"/>
            <p:cNvSpPr txBox="1">
              <a:spLocks noChangeArrowheads="1"/>
            </p:cNvSpPr>
            <p:nvPr/>
          </p:nvSpPr>
          <p:spPr bwMode="auto">
            <a:xfrm>
              <a:off x="5184" y="2832"/>
              <a:ext cx="39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charset="0"/>
                </a:rPr>
                <a:t>MAX</a:t>
              </a:r>
            </a:p>
          </p:txBody>
        </p:sp>
      </p:grp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71800" y="4572000"/>
            <a:ext cx="62547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Band Plan</a:t>
            </a:r>
            <a:br>
              <a:rPr lang="en-US" dirty="0" smtClean="0"/>
            </a:br>
            <a:r>
              <a:rPr lang="en-US" sz="3100" dirty="0" smtClean="0"/>
              <a:t>4600+ AM Stations in U.S.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540-1700 KHz, 10KHz Spacing, ITU Region 2</a:t>
            </a:r>
          </a:p>
          <a:p>
            <a:pPr eaLnBrk="1" hangingPunct="1"/>
            <a:r>
              <a:rPr lang="en-US" sz="2400" dirty="0" smtClean="0"/>
              <a:t>Clear Channels: </a:t>
            </a:r>
            <a:r>
              <a:rPr lang="en-US" sz="2400" dirty="0" smtClean="0">
                <a:latin typeface="Arial" charset="0"/>
                <a:cs typeface="Arial" charset="0"/>
              </a:rPr>
              <a:t>540, 640-780, 800-900, 940, 990-1140, 1160-1220, and 1500-1580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smtClean="0"/>
              <a:t>Regional Channels: Generally 5-10KW</a:t>
            </a:r>
          </a:p>
          <a:p>
            <a:pPr eaLnBrk="1" hangingPunct="1"/>
            <a:r>
              <a:rPr lang="en-US" sz="2400" dirty="0" smtClean="0"/>
              <a:t>Local Channels “The Grave Yard” 1230, 1240, 1340, 1400, 1450 and 1490 kHz.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Layers of DX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Strong Locals WOR, WABC, etc.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Big-gun </a:t>
            </a:r>
            <a:r>
              <a:rPr lang="en-US" sz="2800" dirty="0" err="1" smtClean="0"/>
              <a:t>regionals</a:t>
            </a:r>
            <a:r>
              <a:rPr lang="en-US" sz="2800" dirty="0" smtClean="0"/>
              <a:t> </a:t>
            </a:r>
            <a:r>
              <a:rPr lang="en-US" sz="2800" dirty="0" smtClean="0"/>
              <a:t>within 500 miles: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WBZ, Boston - 1030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WWKB, (WKBW) Buffalo - 1520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WWVA, Wheeling - 1170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CHML, Hamilton, Ontario - 900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Farther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Chicago, Atlanta, Nashville:  700 mi.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Farther still, maybe out to 2000 miles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Iowa, Texas, New Orleans, etc.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Caribbean, Venezuela, Mexico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Band Scan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069975"/>
          <a:ext cx="7239000" cy="5503863"/>
        </p:xfrm>
        <a:graphic>
          <a:graphicData uri="http://schemas.openxmlformats.org/presentationml/2006/ole">
            <p:oleObj spid="_x0000_s53250" name="Worksheet" r:id="rId3" imgW="7683480" imgH="58510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32782</TotalTime>
  <Words>231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Worksheet</vt:lpstr>
      <vt:lpstr>Long-Distance AM Radio Listening</vt:lpstr>
      <vt:lpstr>The AM Broadcast Band</vt:lpstr>
      <vt:lpstr>AM Broadcast Band Propagation  540 KHz -1700 Khz</vt:lpstr>
      <vt:lpstr>The Magnetic Loop Antenna</vt:lpstr>
      <vt:lpstr>Band Plan 4600+ AM Stations in U.S.</vt:lpstr>
      <vt:lpstr>Layers of DX</vt:lpstr>
      <vt:lpstr>Band Scan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</dc:creator>
  <cp:lastModifiedBy>Al</cp:lastModifiedBy>
  <cp:revision>955</cp:revision>
  <dcterms:created xsi:type="dcterms:W3CDTF">2016-11-12T06:08:39Z</dcterms:created>
  <dcterms:modified xsi:type="dcterms:W3CDTF">2018-01-19T03:11:21Z</dcterms:modified>
</cp:coreProperties>
</file>