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62" r:id="rId4"/>
    <p:sldId id="277" r:id="rId5"/>
    <p:sldId id="278" r:id="rId6"/>
    <p:sldId id="265" r:id="rId7"/>
    <p:sldId id="275" r:id="rId8"/>
    <p:sldId id="309" r:id="rId9"/>
  </p:sldIdLst>
  <p:sldSz cx="9144000" cy="6858000" type="screen4x3"/>
  <p:notesSz cx="707707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6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500" y="2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/>
          <a:lstStyle>
            <a:lvl1pPr algn="r">
              <a:defRPr sz="1200"/>
            </a:lvl1pPr>
          </a:lstStyle>
          <a:p>
            <a:fld id="{639E2B45-A754-402A-80EE-43FEAF4D7F8A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701675"/>
            <a:ext cx="4673600" cy="350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756" tIns="44378" rIns="88756" bIns="44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15" y="4439476"/>
            <a:ext cx="5661046" cy="4204598"/>
          </a:xfrm>
          <a:prstGeom prst="rect">
            <a:avLst/>
          </a:prstGeom>
        </p:spPr>
        <p:txBody>
          <a:bodyPr vert="horz" lIns="88756" tIns="44378" rIns="88756" bIns="443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7408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500" y="8877408"/>
            <a:ext cx="3067040" cy="466663"/>
          </a:xfrm>
          <a:prstGeom prst="rect">
            <a:avLst/>
          </a:prstGeom>
        </p:spPr>
        <p:txBody>
          <a:bodyPr vert="horz" lIns="88756" tIns="44378" rIns="88756" bIns="44378" rtlCol="0" anchor="b"/>
          <a:lstStyle>
            <a:lvl1pPr algn="r">
              <a:defRPr sz="1200"/>
            </a:lvl1pPr>
          </a:lstStyle>
          <a:p>
            <a:fld id="{79F8B609-1FC4-4B25-8A1C-81DD5F809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29547991-1130-4570-9836-91207591408B}" type="datetime1">
              <a:rPr lang="en-US" smtClean="0"/>
              <a:pPr/>
              <a:t>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AAD0-963F-47BA-8BD6-D65A27EEEFEA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6CE1-1D9A-4749-BCD4-342AA57A3CCB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DC05-AA76-4CD8-837C-9D587ABEEBAA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5A12-B968-49F0-938D-775D5F8F925A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650E-1209-4126-9C97-3AAEC82A87C8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A414-B1AB-43C4-99B6-37F04B23E948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55C-39F3-417B-9ACF-FD2BAD77B8FD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371D-F233-4C25-B5F8-4CA4E0FA1B10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2A6-1F21-4C79-8E55-DE05873B9EAF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1A6-210B-4A9A-8308-C59F38BFC00D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512919-9639-4D0F-AC04-021F7DFD8706}" type="datetime1">
              <a:rPr lang="en-US" smtClean="0"/>
              <a:pPr/>
              <a:t>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352B-2B1B-4BF8-92D8-CCFE466A4D09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2AEB-3802-4AEB-A15E-3F3BD59F6CAB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29B09-C9C0-42F4-9CA5-0151B7A9A81A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BC80-CD80-4747-AC82-EB68CE993D17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478-3708-4C40-A4AF-9336C61372FA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D37A-29F5-4C1D-A848-8D68D1DC2A27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C121-07A3-4ECB-8BF0-805087F04D8F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E05AC-C917-4C81-B1B4-20D9484F818B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8737-10F3-4E99-8B1C-01F15F3B5C19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4D-B32F-4E7A-8543-7F22500A8FAB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F429D-0293-4331-8800-EC8F4F01ECD5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82DB-6737-42DE-B208-4820BE239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F047-E84D-4DD0-8D34-B63834A77DAF}" type="datetime1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91D1C-965F-4F2D-B10C-C8A3EEA6F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 Brief Introduction to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Radio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Technology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New Jersey Antique Radio Club’s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Radio Technology Museum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At InfoAge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A755-5B93-4DED-862D-A9308953C12B}" type="datetime1">
              <a:rPr lang="en-US" smtClean="0"/>
              <a:pPr/>
              <a:t>1/26/2017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715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REV. </a:t>
            </a:r>
            <a:r>
              <a:rPr lang="en-US" dirty="0" smtClean="0"/>
              <a:t>0.1.1 </a:t>
            </a:r>
            <a:r>
              <a:rPr lang="en-US" dirty="0" smtClean="0"/>
              <a:t>– </a:t>
            </a:r>
            <a:r>
              <a:rPr lang="en-US" dirty="0" smtClean="0"/>
              <a:t>26 JAN 2017</a:t>
            </a:r>
            <a:endParaRPr lang="en-US" dirty="0"/>
          </a:p>
        </p:txBody>
      </p:sp>
      <p:pic>
        <p:nvPicPr>
          <p:cNvPr id="7" name="Picture 6" descr="logo2002 clear small.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881091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rd Law 11x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457200"/>
            <a:ext cx="8839200" cy="57194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60198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ccord Heavy SF" pitchFamily="34" charset="0"/>
              </a:rPr>
              <a:t>FM doesn’t always stand for Frequency Modulation!</a:t>
            </a:r>
            <a:endParaRPr lang="en-US" sz="2000" b="1" dirty="0">
              <a:solidFill>
                <a:srgbClr val="FF0000"/>
              </a:solidFill>
              <a:latin typeface="Accord Heavy SF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E98C-8923-4584-8260-8F94AEA2BDF4}" type="datetime1">
              <a:rPr lang="en-US" smtClean="0"/>
              <a:pPr/>
              <a:t>1/26/2017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xwe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600069"/>
            <a:ext cx="2421021" cy="3310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1263" y="3733800"/>
            <a:ext cx="4572000" cy="265120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Maxwell's equations explain how electromagnetic waves can physically propagate through space. </a:t>
            </a:r>
          </a:p>
          <a:p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The changing magnetic field creates a changing electric field through Faraday's law.</a:t>
            </a:r>
          </a:p>
          <a:p>
            <a:pPr marL="159720" indent="-159720">
              <a:buFont typeface="Arial" pitchFamily="34" charset="0"/>
              <a:buChar char="•"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In turn, that electric field creates a changing magnetic field through Maxwell's addition to </a:t>
            </a:r>
            <a:r>
              <a:rPr lang="en-US" sz="1300" dirty="0" err="1" smtClean="0">
                <a:latin typeface="Arial" pitchFamily="34" charset="0"/>
                <a:cs typeface="Arial" pitchFamily="34" charset="0"/>
              </a:rPr>
              <a:t>Ampère's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 law. </a:t>
            </a:r>
          </a:p>
          <a:p>
            <a:pPr marL="159720" indent="-159720">
              <a:buFont typeface="Arial" pitchFamily="34" charset="0"/>
              <a:buChar char="•"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This perpetual cycle allows these waves, now known as electromagnetic radiation, to move through space at the velocity of light, c. (= 300,000,000 meters per second or 186,272 miles per second).</a:t>
            </a:r>
            <a:endParaRPr lang="en-US" sz="1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axwellse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1474" y="1611923"/>
            <a:ext cx="4212173" cy="21980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4105269"/>
            <a:ext cx="3489158" cy="542931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600" b="1" dirty="0" smtClean="0"/>
              <a:t>James Clerk Maxwell (1831–1879)</a:t>
            </a:r>
          </a:p>
          <a:p>
            <a:pPr algn="ctr"/>
            <a:r>
              <a:rPr lang="en-US" sz="1600" b="1" dirty="0" smtClean="0"/>
              <a:t>Scottish Physicist 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1053" y="580216"/>
            <a:ext cx="4572000" cy="1019984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500" b="1" dirty="0" smtClean="0">
                <a:latin typeface="Arial" pitchFamily="34" charset="0"/>
                <a:cs typeface="Arial" pitchFamily="34" charset="0"/>
              </a:rPr>
              <a:t>The Prediction of the Existence of Radio Waves</a:t>
            </a:r>
          </a:p>
          <a:p>
            <a:pPr algn="ctr"/>
            <a:r>
              <a:rPr lang="en-US" sz="3300" b="1" dirty="0" smtClean="0">
                <a:latin typeface="Arial" pitchFamily="34" charset="0"/>
                <a:cs typeface="Arial" pitchFamily="34" charset="0"/>
              </a:rPr>
              <a:t>Maxwell’s Equations</a:t>
            </a:r>
          </a:p>
          <a:p>
            <a:pPr algn="ctr"/>
            <a:r>
              <a:rPr lang="en-US" sz="1500" b="1" dirty="0" smtClean="0">
                <a:latin typeface="Arial" pitchFamily="34" charset="0"/>
                <a:cs typeface="Arial" pitchFamily="34" charset="0"/>
              </a:rPr>
              <a:t>Circa 1861</a:t>
            </a:r>
            <a:endParaRPr lang="en-US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41534">
            <a:off x="4874626" y="5139451"/>
            <a:ext cx="4348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ccord Heavy SF" pitchFamily="34" charset="0"/>
              </a:rPr>
              <a:t>I.e., Maxwell discovered the invisible world of electro-magnetic radiation with a pencil!</a:t>
            </a:r>
            <a:endParaRPr lang="en-US" dirty="0">
              <a:solidFill>
                <a:srgbClr val="FF0000"/>
              </a:solidFill>
              <a:latin typeface="Accord Heavy SF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6650-D3CA-48D5-844E-82BF0D196C48}" type="datetime1">
              <a:rPr lang="en-US" smtClean="0"/>
              <a:pPr/>
              <a:t>1/26/2017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64632" y="6090566"/>
          <a:ext cx="5387037" cy="684152"/>
        </p:xfrm>
        <a:graphic>
          <a:graphicData uri="http://schemas.openxmlformats.org/presentationml/2006/ole">
            <p:oleObj spid="_x0000_s17410" name="Equation" r:id="rId3" imgW="3619440" imgH="419040" progId="Equation.3">
              <p:embed/>
            </p:oleObj>
          </a:graphicData>
        </a:graphic>
      </p:graphicFrame>
      <p:sp>
        <p:nvSpPr>
          <p:cNvPr id="4" name="Left-Right Arrow 3"/>
          <p:cNvSpPr/>
          <p:nvPr/>
        </p:nvSpPr>
        <p:spPr>
          <a:xfrm rot="5400000">
            <a:off x="327784" y="3280932"/>
            <a:ext cx="1670538" cy="4812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999" tIns="25000" rIns="49999" bIns="25000" rtlCol="0" anchor="ctr"/>
          <a:lstStyle/>
          <a:p>
            <a:pPr algn="ctr"/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441158" y="2202718"/>
            <a:ext cx="1363579" cy="265932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1400" b="1" dirty="0"/>
              <a:t>FREQUENCY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00795"/>
            <a:ext cx="2125579" cy="512153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500" b="1" dirty="0"/>
              <a:t>ALTERNATING CURRENT</a:t>
            </a:r>
          </a:p>
          <a:p>
            <a:pPr algn="ctr"/>
            <a:r>
              <a:rPr lang="en-US" sz="1500" b="1" dirty="0"/>
              <a:t> (IN ANTENNA)</a:t>
            </a:r>
          </a:p>
        </p:txBody>
      </p:sp>
      <p:grpSp>
        <p:nvGrpSpPr>
          <p:cNvPr id="7" name="Group 6"/>
          <p:cNvGrpSpPr/>
          <p:nvPr/>
        </p:nvGrpSpPr>
        <p:grpSpPr>
          <a:xfrm rot="624058">
            <a:off x="2155507" y="4917562"/>
            <a:ext cx="3265690" cy="594778"/>
            <a:chOff x="2667000" y="5410200"/>
            <a:chExt cx="4572000" cy="624578"/>
          </a:xfrm>
        </p:grpSpPr>
        <p:sp>
          <p:nvSpPr>
            <p:cNvPr id="8" name="Right Arrow 7"/>
            <p:cNvSpPr/>
            <p:nvPr/>
          </p:nvSpPr>
          <p:spPr>
            <a:xfrm>
              <a:off x="2667000" y="5410200"/>
              <a:ext cx="45720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5776221"/>
              <a:ext cx="2971801" cy="258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VELOCITY OF PROPAGATION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533400" y="1905000"/>
            <a:ext cx="78205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5699125"/>
            <a:ext cx="5847347" cy="312098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700" b="1" dirty="0">
                <a:solidFill>
                  <a:srgbClr val="FF0000"/>
                </a:solidFill>
              </a:rPr>
              <a:t>How far does the wave travel for one cycle of the field?</a:t>
            </a:r>
          </a:p>
        </p:txBody>
      </p:sp>
      <p:pic>
        <p:nvPicPr>
          <p:cNvPr id="12" name="Picture 11" descr="EM wave-2.png"/>
          <p:cNvPicPr>
            <a:picLocks noChangeAspect="1"/>
          </p:cNvPicPr>
          <p:nvPr/>
        </p:nvPicPr>
        <p:blipFill>
          <a:blip r:embed="rId4" cstate="print"/>
          <a:srcRect r="28049"/>
          <a:stretch>
            <a:fillRect/>
          </a:stretch>
        </p:blipFill>
        <p:spPr>
          <a:xfrm>
            <a:off x="1524000" y="2202717"/>
            <a:ext cx="6316102" cy="30333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62400" y="2346325"/>
            <a:ext cx="1443789" cy="481375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400" b="1" dirty="0"/>
              <a:t>ELECTRIC FIELD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05600" y="3260725"/>
            <a:ext cx="1604211" cy="481375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400" b="1" dirty="0"/>
              <a:t>MAGNETIC FIELD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812631" y="2818179"/>
            <a:ext cx="561474" cy="6154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657474" y="3741371"/>
            <a:ext cx="561474" cy="79130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62000" y="152400"/>
            <a:ext cx="7018421" cy="1558593"/>
          </a:xfrm>
          <a:prstGeom prst="rect">
            <a:avLst/>
          </a:prstGeom>
        </p:spPr>
        <p:txBody>
          <a:bodyPr wrap="square" lIns="49999" tIns="25000" rIns="49999" bIns="25000">
            <a:spAutoFit/>
          </a:bodyPr>
          <a:lstStyle/>
          <a:p>
            <a:pPr algn="ctr"/>
            <a:r>
              <a:rPr lang="en-US" sz="2800" b="1" dirty="0" smtClean="0"/>
              <a:t>Radiant Energy</a:t>
            </a:r>
            <a:endParaRPr lang="en-US" sz="2800" b="1" dirty="0" smtClean="0">
              <a:solidFill>
                <a:srgbClr val="FF0000"/>
              </a:solidFill>
              <a:latin typeface="Cooper Black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ooper Black" pitchFamily="18" charset="0"/>
              </a:rPr>
              <a:t>Electromagnetic </a:t>
            </a:r>
            <a:r>
              <a:rPr lang="en-US" sz="4000" b="1" dirty="0">
                <a:solidFill>
                  <a:srgbClr val="FF0000"/>
                </a:solidFill>
                <a:latin typeface="Cooper Black" pitchFamily="18" charset="0"/>
              </a:rPr>
              <a:t>Waves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000" b="1" dirty="0"/>
              <a:t>Carry Energy through Space</a:t>
            </a:r>
            <a:endParaRPr lang="en-US" sz="26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62C82DB-6737-42DE-B208-4820BE23965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fld id="{7A1B9ABA-0368-4CD3-8762-7B11A31CD908}" type="datetime1">
              <a:rPr lang="en-US" smtClean="0"/>
              <a:pPr/>
              <a:t>1/26/2017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138" descr="wave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32910" y="1479176"/>
            <a:ext cx="1160397" cy="1072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 SIMPLE RADIO SYSTEM</a:t>
            </a: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18909" y="3191435"/>
            <a:ext cx="838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3013364" y="3092823"/>
            <a:ext cx="831273" cy="806824"/>
            <a:chOff x="1160" y="1900"/>
            <a:chExt cx="384" cy="384"/>
          </a:xfrm>
        </p:grpSpPr>
        <p:sp>
          <p:nvSpPr>
            <p:cNvPr id="83" name="Oval 82"/>
            <p:cNvSpPr>
              <a:spLocks noChangeArrowheads="1"/>
            </p:cNvSpPr>
            <p:nvPr/>
          </p:nvSpPr>
          <p:spPr bwMode="auto">
            <a:xfrm>
              <a:off x="1160" y="1900"/>
              <a:ext cx="384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Arc 83"/>
            <p:cNvSpPr>
              <a:spLocks/>
            </p:cNvSpPr>
            <p:nvPr/>
          </p:nvSpPr>
          <p:spPr bwMode="auto">
            <a:xfrm>
              <a:off x="1209" y="2024"/>
              <a:ext cx="144" cy="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62 w 43200"/>
                <a:gd name="T1" fmla="*/ 25540 h 25540"/>
                <a:gd name="T2" fmla="*/ 43200 w 43200"/>
                <a:gd name="T3" fmla="*/ 21600 h 25540"/>
                <a:gd name="T4" fmla="*/ 21600 w 43200"/>
                <a:gd name="T5" fmla="*/ 21600 h 25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5540" fill="none" extrusionOk="0">
                  <a:moveTo>
                    <a:pt x="362" y="25539"/>
                  </a:moveTo>
                  <a:cubicBezTo>
                    <a:pt x="121" y="24240"/>
                    <a:pt x="0" y="2292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5540" stroke="0" extrusionOk="0">
                  <a:moveTo>
                    <a:pt x="362" y="25539"/>
                  </a:moveTo>
                  <a:cubicBezTo>
                    <a:pt x="121" y="24240"/>
                    <a:pt x="0" y="2292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rc 84"/>
            <p:cNvSpPr>
              <a:spLocks/>
            </p:cNvSpPr>
            <p:nvPr/>
          </p:nvSpPr>
          <p:spPr bwMode="auto">
            <a:xfrm flipV="1">
              <a:off x="1357" y="2084"/>
              <a:ext cx="144" cy="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62 w 43200"/>
                <a:gd name="T1" fmla="*/ 25540 h 25540"/>
                <a:gd name="T2" fmla="*/ 43200 w 43200"/>
                <a:gd name="T3" fmla="*/ 21600 h 25540"/>
                <a:gd name="T4" fmla="*/ 21600 w 43200"/>
                <a:gd name="T5" fmla="*/ 21600 h 25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5540" fill="none" extrusionOk="0">
                  <a:moveTo>
                    <a:pt x="362" y="25539"/>
                  </a:moveTo>
                  <a:cubicBezTo>
                    <a:pt x="121" y="24240"/>
                    <a:pt x="0" y="2292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5540" stroke="0" extrusionOk="0">
                  <a:moveTo>
                    <a:pt x="362" y="25539"/>
                  </a:moveTo>
                  <a:cubicBezTo>
                    <a:pt x="121" y="24240"/>
                    <a:pt x="0" y="2292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 rot="16200000">
            <a:off x="7545868" y="3109094"/>
            <a:ext cx="441232" cy="570057"/>
            <a:chOff x="2499" y="1184"/>
            <a:chExt cx="315" cy="395"/>
          </a:xfrm>
        </p:grpSpPr>
        <p:sp>
          <p:nvSpPr>
            <p:cNvPr id="108" name="Oval 20"/>
            <p:cNvSpPr>
              <a:spLocks noChangeArrowheads="1"/>
            </p:cNvSpPr>
            <p:nvPr/>
          </p:nvSpPr>
          <p:spPr bwMode="auto">
            <a:xfrm>
              <a:off x="2499" y="1184"/>
              <a:ext cx="167" cy="15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21"/>
            <p:cNvSpPr>
              <a:spLocks noChangeArrowheads="1"/>
            </p:cNvSpPr>
            <p:nvPr/>
          </p:nvSpPr>
          <p:spPr bwMode="auto">
            <a:xfrm>
              <a:off x="2511" y="1422"/>
              <a:ext cx="167" cy="15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rc 22"/>
            <p:cNvSpPr>
              <a:spLocks/>
            </p:cNvSpPr>
            <p:nvPr/>
          </p:nvSpPr>
          <p:spPr bwMode="auto">
            <a:xfrm>
              <a:off x="2679" y="1256"/>
              <a:ext cx="135" cy="252"/>
            </a:xfrm>
            <a:custGeom>
              <a:avLst/>
              <a:gdLst>
                <a:gd name="G0" fmla="+- 1560 0 0"/>
                <a:gd name="G1" fmla="+- 21600 0 0"/>
                <a:gd name="G2" fmla="+- 21600 0 0"/>
                <a:gd name="T0" fmla="*/ 0 w 23160"/>
                <a:gd name="T1" fmla="*/ 56 h 43200"/>
                <a:gd name="T2" fmla="*/ 1237 w 23160"/>
                <a:gd name="T3" fmla="*/ 43198 h 43200"/>
                <a:gd name="T4" fmla="*/ 1560 w 2316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160" h="43200" fill="none" extrusionOk="0">
                  <a:moveTo>
                    <a:pt x="0" y="56"/>
                  </a:moveTo>
                  <a:cubicBezTo>
                    <a:pt x="519" y="18"/>
                    <a:pt x="1039" y="-1"/>
                    <a:pt x="1560" y="0"/>
                  </a:cubicBezTo>
                  <a:cubicBezTo>
                    <a:pt x="13489" y="0"/>
                    <a:pt x="23160" y="9670"/>
                    <a:pt x="23160" y="21600"/>
                  </a:cubicBezTo>
                  <a:cubicBezTo>
                    <a:pt x="23160" y="33529"/>
                    <a:pt x="13489" y="43200"/>
                    <a:pt x="1560" y="43200"/>
                  </a:cubicBezTo>
                  <a:cubicBezTo>
                    <a:pt x="1452" y="43200"/>
                    <a:pt x="1344" y="43199"/>
                    <a:pt x="1237" y="43197"/>
                  </a:cubicBezTo>
                </a:path>
                <a:path w="23160" h="43200" stroke="0" extrusionOk="0">
                  <a:moveTo>
                    <a:pt x="0" y="56"/>
                  </a:moveTo>
                  <a:cubicBezTo>
                    <a:pt x="519" y="18"/>
                    <a:pt x="1039" y="-1"/>
                    <a:pt x="1560" y="0"/>
                  </a:cubicBezTo>
                  <a:cubicBezTo>
                    <a:pt x="13489" y="0"/>
                    <a:pt x="23160" y="9670"/>
                    <a:pt x="23160" y="21600"/>
                  </a:cubicBezTo>
                  <a:cubicBezTo>
                    <a:pt x="23160" y="33529"/>
                    <a:pt x="13489" y="43200"/>
                    <a:pt x="1560" y="43200"/>
                  </a:cubicBezTo>
                  <a:cubicBezTo>
                    <a:pt x="1452" y="43200"/>
                    <a:pt x="1344" y="43199"/>
                    <a:pt x="1237" y="43197"/>
                  </a:cubicBezTo>
                  <a:lnTo>
                    <a:pt x="156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26" name="Straight Connector 125"/>
          <p:cNvCxnSpPr>
            <a:stCxn id="83" idx="0"/>
          </p:cNvCxnSpPr>
          <p:nvPr/>
        </p:nvCxnSpPr>
        <p:spPr>
          <a:xfrm flipV="1">
            <a:off x="3429000" y="1815353"/>
            <a:ext cx="34636" cy="12774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Isosceles Triangle 126"/>
          <p:cNvSpPr/>
          <p:nvPr/>
        </p:nvSpPr>
        <p:spPr>
          <a:xfrm rot="10800000">
            <a:off x="2961409" y="1815353"/>
            <a:ext cx="969818" cy="672353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 flipV="1">
            <a:off x="5396477" y="1815353"/>
            <a:ext cx="34636" cy="12774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Isosceles Triangle 129"/>
          <p:cNvSpPr/>
          <p:nvPr/>
        </p:nvSpPr>
        <p:spPr>
          <a:xfrm rot="10800000">
            <a:off x="4928886" y="1815353"/>
            <a:ext cx="969818" cy="672353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cxnSp>
        <p:nvCxnSpPr>
          <p:cNvPr id="131" name="Elbow Connector 130"/>
          <p:cNvCxnSpPr>
            <a:endCxn id="12" idx="1"/>
          </p:cNvCxnSpPr>
          <p:nvPr/>
        </p:nvCxnSpPr>
        <p:spPr>
          <a:xfrm rot="16200000" flipH="1">
            <a:off x="5375767" y="3053094"/>
            <a:ext cx="470647" cy="415636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0"/>
          <p:cNvCxnSpPr>
            <a:stCxn id="12" idx="3"/>
            <a:endCxn id="108" idx="0"/>
          </p:cNvCxnSpPr>
          <p:nvPr/>
        </p:nvCxnSpPr>
        <p:spPr>
          <a:xfrm>
            <a:off x="6657109" y="3496236"/>
            <a:ext cx="824345" cy="154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2493818" y="4034118"/>
            <a:ext cx="1939636" cy="51374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RADIO-FREQUENCY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GENERATOR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264727" y="3899647"/>
            <a:ext cx="1939636" cy="29872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RECEIVER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524000" y="1815353"/>
            <a:ext cx="1246909" cy="29872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ANTENNA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165273" y="1815353"/>
            <a:ext cx="1246909" cy="29872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ANTENNA</a:t>
            </a:r>
          </a:p>
        </p:txBody>
      </p:sp>
      <p:pic>
        <p:nvPicPr>
          <p:cNvPr id="146" name="Picture 145" descr="E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36369" y="4504765"/>
            <a:ext cx="951322" cy="1553135"/>
          </a:xfrm>
          <a:prstGeom prst="rect">
            <a:avLst/>
          </a:prstGeom>
        </p:spPr>
      </p:pic>
      <p:cxnSp>
        <p:nvCxnSpPr>
          <p:cNvPr id="148" name="Straight Arrow Connector 147"/>
          <p:cNvCxnSpPr/>
          <p:nvPr/>
        </p:nvCxnSpPr>
        <p:spPr>
          <a:xfrm flipH="1" flipV="1">
            <a:off x="748145" y="3810001"/>
            <a:ext cx="90055" cy="121919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0" y="5181600"/>
            <a:ext cx="1939636" cy="69841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INFORMATION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(SOUND)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026727" y="4526670"/>
            <a:ext cx="1939636" cy="51374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INFORMATION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</a:t>
            </a:r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2563091" y="3294529"/>
            <a:ext cx="346364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V="1">
            <a:off x="3255818" y="2554941"/>
            <a:ext cx="0" cy="40341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5541818" y="2554941"/>
            <a:ext cx="0" cy="67235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6" name="Picture 165" descr="wave-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4020545">
            <a:off x="7780047" y="3481339"/>
            <a:ext cx="659934" cy="1162208"/>
          </a:xfrm>
          <a:prstGeom prst="rect">
            <a:avLst/>
          </a:prstGeom>
        </p:spPr>
      </p:pic>
      <p:cxnSp>
        <p:nvCxnSpPr>
          <p:cNvPr id="169" name="Straight Arrow Connector 168"/>
          <p:cNvCxnSpPr/>
          <p:nvPr/>
        </p:nvCxnSpPr>
        <p:spPr>
          <a:xfrm>
            <a:off x="6788727" y="3361765"/>
            <a:ext cx="55418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3117273" y="1210236"/>
            <a:ext cx="2563091" cy="22135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900" b="1" dirty="0">
                <a:latin typeface="Arial" pitchFamily="34" charset="0"/>
                <a:cs typeface="Arial" pitchFamily="34" charset="0"/>
              </a:rPr>
              <a:t>ELECTRO-MAGNETIC WAVES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243455" y="3361765"/>
            <a:ext cx="762000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900" b="1" dirty="0">
                <a:latin typeface="Arial" pitchFamily="34" charset="0"/>
                <a:cs typeface="Arial" pitchFamily="34" charset="0"/>
              </a:rPr>
              <a:t>SOUND</a:t>
            </a:r>
          </a:p>
          <a:p>
            <a:pPr algn="ctr"/>
            <a:r>
              <a:rPr lang="en-US" sz="900" b="1" dirty="0">
                <a:latin typeface="Arial" pitchFamily="34" charset="0"/>
                <a:cs typeface="Arial" pitchFamily="34" charset="0"/>
              </a:rPr>
              <a:t>WAVES</a:t>
            </a:r>
          </a:p>
        </p:txBody>
      </p:sp>
      <p:grpSp>
        <p:nvGrpSpPr>
          <p:cNvPr id="8" name="Group 184"/>
          <p:cNvGrpSpPr/>
          <p:nvPr/>
        </p:nvGrpSpPr>
        <p:grpSpPr>
          <a:xfrm>
            <a:off x="2428775" y="4831079"/>
            <a:ext cx="2902527" cy="514270"/>
            <a:chOff x="1912620" y="5903295"/>
            <a:chExt cx="3192780" cy="582838"/>
          </a:xfrm>
        </p:grpSpPr>
        <p:sp>
          <p:nvSpPr>
            <p:cNvPr id="167" name="TextBox 166"/>
            <p:cNvSpPr txBox="1"/>
            <p:nvPr/>
          </p:nvSpPr>
          <p:spPr>
            <a:xfrm>
              <a:off x="1921448" y="5903295"/>
              <a:ext cx="2819400" cy="3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RADIO-FREQUENCY </a:t>
              </a:r>
              <a:r>
                <a:rPr lang="en-US" sz="1200" b="1" dirty="0">
                  <a:latin typeface="Arial" pitchFamily="34" charset="0"/>
                  <a:cs typeface="Arial" pitchFamily="34" charset="0"/>
                </a:rPr>
                <a:t>CURRENT</a:t>
              </a:r>
            </a:p>
          </p:txBody>
        </p:sp>
        <p:grpSp>
          <p:nvGrpSpPr>
            <p:cNvPr id="9" name="Group 183"/>
            <p:cNvGrpSpPr/>
            <p:nvPr/>
          </p:nvGrpSpPr>
          <p:grpSpPr>
            <a:xfrm>
              <a:off x="1912620" y="6055360"/>
              <a:ext cx="3192780" cy="430773"/>
              <a:chOff x="1912620" y="6055360"/>
              <a:chExt cx="3192780" cy="430773"/>
            </a:xfrm>
          </p:grpSpPr>
          <p:sp>
            <p:nvSpPr>
              <p:cNvPr id="174" name="TextBox 173"/>
              <p:cNvSpPr txBox="1"/>
              <p:nvPr/>
            </p:nvSpPr>
            <p:spPr>
              <a:xfrm>
                <a:off x="1912620" y="6172202"/>
                <a:ext cx="2811780" cy="313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latin typeface="Arial" pitchFamily="34" charset="0"/>
                    <a:cs typeface="Arial" pitchFamily="34" charset="0"/>
                  </a:rPr>
                  <a:t>AUDIO-FREQUENCY </a:t>
                </a:r>
                <a:r>
                  <a:rPr lang="en-US" sz="1200" b="1" dirty="0">
                    <a:latin typeface="Arial" pitchFamily="34" charset="0"/>
                    <a:cs typeface="Arial" pitchFamily="34" charset="0"/>
                  </a:rPr>
                  <a:t>CURRENT</a:t>
                </a:r>
              </a:p>
            </p:txBody>
          </p:sp>
          <p:cxnSp>
            <p:nvCxnSpPr>
              <p:cNvPr id="180" name="Straight Arrow Connector 179"/>
              <p:cNvCxnSpPr/>
              <p:nvPr/>
            </p:nvCxnSpPr>
            <p:spPr>
              <a:xfrm>
                <a:off x="4724400" y="6055360"/>
                <a:ext cx="381000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Arrow Connector 180"/>
              <p:cNvCxnSpPr/>
              <p:nvPr/>
            </p:nvCxnSpPr>
            <p:spPr>
              <a:xfrm>
                <a:off x="4724400" y="6304280"/>
                <a:ext cx="381000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/>
          <p:cNvSpPr/>
          <p:nvPr/>
        </p:nvSpPr>
        <p:spPr>
          <a:xfrm>
            <a:off x="1143000" y="3962400"/>
            <a:ext cx="11708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MODULATOR</a:t>
            </a:r>
            <a:endParaRPr lang="en-US" sz="1400" b="1" dirty="0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1511283" y="3200400"/>
            <a:ext cx="838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3" name="Straight Connector 62"/>
          <p:cNvCxnSpPr>
            <a:stCxn id="57" idx="3"/>
            <a:endCxn id="83" idx="2"/>
          </p:cNvCxnSpPr>
          <p:nvPr/>
        </p:nvCxnSpPr>
        <p:spPr>
          <a:xfrm flipV="1">
            <a:off x="2349483" y="3496235"/>
            <a:ext cx="663881" cy="89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572006" y="3352800"/>
            <a:ext cx="325444" cy="304800"/>
            <a:chOff x="360356" y="2971800"/>
            <a:chExt cx="325444" cy="304800"/>
          </a:xfrm>
        </p:grpSpPr>
        <p:sp>
          <p:nvSpPr>
            <p:cNvPr id="65" name="Oval 64"/>
            <p:cNvSpPr/>
            <p:nvPr/>
          </p:nvSpPr>
          <p:spPr>
            <a:xfrm>
              <a:off x="381000" y="29718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360356" y="2971800"/>
              <a:ext cx="0" cy="304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>
            <a:stCxn id="65" idx="6"/>
            <a:endCxn id="57" idx="1"/>
          </p:cNvCxnSpPr>
          <p:nvPr/>
        </p:nvCxnSpPr>
        <p:spPr>
          <a:xfrm>
            <a:off x="897450" y="3505200"/>
            <a:ext cx="6138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533400" y="2895600"/>
            <a:ext cx="48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MIC</a:t>
            </a:r>
            <a:endParaRPr lang="en-US" sz="1400" b="1" dirty="0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990600" y="3276600"/>
            <a:ext cx="34636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981200" y="55626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ccord Heavy SF" pitchFamily="34" charset="0"/>
              </a:rPr>
              <a:t>The “Carrier Wave” transports information through space!</a:t>
            </a:r>
            <a:endParaRPr lang="en-US" sz="2400" dirty="0">
              <a:solidFill>
                <a:srgbClr val="FF0000"/>
              </a:solidFill>
              <a:latin typeface="Accord Heavy SF" pitchFamily="34" charset="0"/>
            </a:endParaRP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2" name="Date Placeholder 5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D090-0649-42E7-8F37-FAC2ABD88EFA}" type="datetime1">
              <a:rPr lang="en-US" smtClean="0"/>
              <a:pPr/>
              <a:t>1/26/2017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How does all that stuff get into your mobile device?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8229600" cy="12493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4 or 5 Radio subsystems make your device “Wireless.”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This is made possible by advances in semiconductor technology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Moore’s Law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lide1.PNG"/>
          <p:cNvPicPr>
            <a:picLocks noChangeAspect="1"/>
          </p:cNvPicPr>
          <p:nvPr/>
        </p:nvPicPr>
        <p:blipFill>
          <a:blip r:embed="rId2" cstate="print"/>
          <a:srcRect t="18467" b="27778"/>
          <a:stretch>
            <a:fillRect/>
          </a:stretch>
        </p:blipFill>
        <p:spPr>
          <a:xfrm>
            <a:off x="228600" y="990600"/>
            <a:ext cx="3685576" cy="3962400"/>
          </a:xfrm>
          <a:prstGeom prst="rect">
            <a:avLst/>
          </a:prstGeom>
        </p:spPr>
      </p:pic>
      <p:pic>
        <p:nvPicPr>
          <p:cNvPr id="5" name="Picture 4" descr="Slide1.PNG"/>
          <p:cNvPicPr>
            <a:picLocks noChangeAspect="1"/>
          </p:cNvPicPr>
          <p:nvPr/>
        </p:nvPicPr>
        <p:blipFill>
          <a:blip r:embed="rId2" cstate="print"/>
          <a:srcRect t="71892" r="10991"/>
          <a:stretch>
            <a:fillRect/>
          </a:stretch>
        </p:blipFill>
        <p:spPr>
          <a:xfrm>
            <a:off x="4038600" y="1524000"/>
            <a:ext cx="4946651" cy="31242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038600" y="1447800"/>
            <a:ext cx="0" cy="304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F208-5D35-44B7-875E-7325088F5CB2}" type="datetime1">
              <a:rPr lang="en-US" smtClean="0"/>
              <a:pPr/>
              <a:t>1/26/2017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a simple FM Transmitter</a:t>
            </a:r>
          </a:p>
          <a:p>
            <a:endParaRPr lang="en-US" dirty="0" smtClean="0"/>
          </a:p>
          <a:p>
            <a:r>
              <a:rPr lang="en-US" dirty="0" smtClean="0"/>
              <a:t>Long-Distance AM Radio Listening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2919-9639-4D0F-AC04-021F7DFD8706}" type="datetime1">
              <a:rPr lang="en-US" smtClean="0"/>
              <a:pPr/>
              <a:t>1/26/2017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82DB-6737-42DE-B208-4820BE23965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32779</TotalTime>
  <Words>269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Equation</vt:lpstr>
      <vt:lpstr>A Brief Introduction to Radio Technology</vt:lpstr>
      <vt:lpstr>Slide 2</vt:lpstr>
      <vt:lpstr>Slide 3</vt:lpstr>
      <vt:lpstr>Slide 4</vt:lpstr>
      <vt:lpstr>A SIMPLE RADIO SYSTEM</vt:lpstr>
      <vt:lpstr>How does all that stuff get into your mobile device?</vt:lpstr>
      <vt:lpstr>Two Projects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</dc:creator>
  <cp:lastModifiedBy>Al</cp:lastModifiedBy>
  <cp:revision>951</cp:revision>
  <dcterms:created xsi:type="dcterms:W3CDTF">2016-11-12T06:08:39Z</dcterms:created>
  <dcterms:modified xsi:type="dcterms:W3CDTF">2017-01-26T17:47:48Z</dcterms:modified>
</cp:coreProperties>
</file>